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8" r:id="rId2"/>
    <p:sldId id="259" r:id="rId3"/>
    <p:sldId id="260" r:id="rId4"/>
    <p:sldId id="261" r:id="rId5"/>
    <p:sldId id="262" r:id="rId6"/>
    <p:sldId id="263" r:id="rId7"/>
    <p:sldId id="268" r:id="rId8"/>
    <p:sldId id="257" r:id="rId9"/>
    <p:sldId id="286" r:id="rId10"/>
    <p:sldId id="264" r:id="rId11"/>
    <p:sldId id="269" r:id="rId12"/>
    <p:sldId id="287" r:id="rId13"/>
    <p:sldId id="270" r:id="rId14"/>
    <p:sldId id="271" r:id="rId15"/>
    <p:sldId id="272" r:id="rId16"/>
    <p:sldId id="273" r:id="rId17"/>
    <p:sldId id="274" r:id="rId18"/>
    <p:sldId id="275" r:id="rId19"/>
    <p:sldId id="276" r:id="rId20"/>
    <p:sldId id="277" r:id="rId21"/>
    <p:sldId id="278" r:id="rId22"/>
    <p:sldId id="279" r:id="rId23"/>
    <p:sldId id="288" r:id="rId24"/>
    <p:sldId id="280" r:id="rId25"/>
    <p:sldId id="281" r:id="rId26"/>
    <p:sldId id="282" r:id="rId27"/>
    <p:sldId id="283" r:id="rId28"/>
    <p:sldId id="284" r:id="rId29"/>
    <p:sldId id="285" r:id="rId30"/>
    <p:sldId id="265" r:id="rId3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4835D3-7676-3945-B13A-2500E50872D1}" type="datetimeFigureOut">
              <a:rPr lang="nl-NL" smtClean="0"/>
              <a:t>16-1-2017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0D4BFB-D2B1-1C43-8D77-D4311778737B}" type="slidenum">
              <a:rPr lang="nl-NL" smtClean="0"/>
              <a:t>‹nr.›</a:t>
            </a:fld>
            <a:endParaRPr lang="nl-NL"/>
          </a:p>
        </p:txBody>
      </p:sp>
    </p:spTree>
    <p:extLst>
      <p:ext uri="{BB962C8B-B14F-4D97-AF65-F5344CB8AC3E}">
        <p14:creationId xmlns:p14="http://schemas.microsoft.com/office/powerpoint/2010/main" val="308407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654E1-230C-8947-85C5-E4231FB5D179}" type="datetimeFigureOut">
              <a:rPr lang="nl-NL" smtClean="0"/>
              <a:t>16-1-2017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E8D50-6029-D547-8A4F-06B9A40A9E5A}" type="slidenum">
              <a:rPr lang="nl-NL" smtClean="0"/>
              <a:t>‹nr.›</a:t>
            </a:fld>
            <a:endParaRPr lang="nl-NL"/>
          </a:p>
        </p:txBody>
      </p:sp>
    </p:spTree>
    <p:extLst>
      <p:ext uri="{BB962C8B-B14F-4D97-AF65-F5344CB8AC3E}">
        <p14:creationId xmlns:p14="http://schemas.microsoft.com/office/powerpoint/2010/main" val="3859774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Lees ter introductie het prentenboek </a:t>
            </a:r>
            <a:r>
              <a:rPr lang="nl-NL" i="1" dirty="0"/>
              <a:t>De ongelooflijk</a:t>
            </a:r>
            <a:r>
              <a:rPr lang="nl-NL" i="1" baseline="0" dirty="0"/>
              <a:t> bijzondere boekeneter</a:t>
            </a:r>
            <a:r>
              <a:rPr lang="nl-NL" dirty="0"/>
              <a:t> voor aan de deelnemers. In dit boek wordt</a:t>
            </a:r>
            <a:r>
              <a:rPr lang="nl-NL" baseline="0" dirty="0"/>
              <a:t> op grappige wijze het begrip ‘leeshonger’ uitgewerkt. Bespreek kort wat ze van het boek vinden. Wat vinden ze van het verhaal? En van de illustraties? Zouden ze het zelf gekozen hebben? Zouden ze het gebruiken? </a:t>
            </a:r>
            <a:endParaRPr lang="nl-NL" dirty="0"/>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a:t>
            </a:fld>
            <a:endParaRPr lang="nl-NL"/>
          </a:p>
        </p:txBody>
      </p:sp>
    </p:spTree>
    <p:extLst>
      <p:ext uri="{BB962C8B-B14F-4D97-AF65-F5344CB8AC3E}">
        <p14:creationId xmlns:p14="http://schemas.microsoft.com/office/powerpoint/2010/main" val="23403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Aan de hand van de volgende dia’s wordt het verhaal verteld en stelt de trainer diverse soorten vragen om later te laten zien wat voor verschillende effecten die vragen hebben. Deze methodiek</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is beschreven door Kees Broekhof</a:t>
            </a:r>
            <a:r>
              <a:rPr lang="nl-NL" sz="1200" kern="1200" baseline="0" dirty="0">
                <a:solidFill>
                  <a:schemeClr val="tx1"/>
                </a:solidFill>
                <a:effectLst/>
                <a:latin typeface="+mn-lt"/>
                <a:ea typeface="+mn-ea"/>
                <a:cs typeface="+mn-cs"/>
              </a:rPr>
              <a:t> in de</a:t>
            </a:r>
            <a:r>
              <a:rPr lang="nl-NL" sz="1200" kern="1200" dirty="0">
                <a:solidFill>
                  <a:schemeClr val="tx1"/>
                </a:solidFill>
                <a:effectLst/>
                <a:latin typeface="+mn-lt"/>
                <a:ea typeface="+mn-ea"/>
                <a:cs typeface="+mn-cs"/>
              </a:rPr>
              <a:t> training voor vrijwilligers</a:t>
            </a:r>
            <a:r>
              <a:rPr lang="nl-NL" sz="1200" kern="1200" baseline="0" dirty="0">
                <a:solidFill>
                  <a:schemeClr val="tx1"/>
                </a:solidFill>
                <a:effectLst/>
                <a:latin typeface="+mn-lt"/>
                <a:ea typeface="+mn-ea"/>
                <a:cs typeface="+mn-cs"/>
              </a:rPr>
              <a:t> van </a:t>
            </a:r>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VoorleesExpress</a:t>
            </a:r>
            <a:r>
              <a:rPr lang="nl-NL" sz="1200" kern="1200" dirty="0">
                <a:solidFill>
                  <a:schemeClr val="tx1"/>
                </a:solidFill>
                <a:effectLst/>
                <a:latin typeface="+mn-lt"/>
                <a:ea typeface="+mn-ea"/>
                <a:cs typeface="+mn-cs"/>
              </a:rPr>
              <a:t> “Geen kind</a:t>
            </a:r>
            <a:r>
              <a:rPr lang="nl-NL" sz="1200" kern="1200" baseline="0" dirty="0">
                <a:solidFill>
                  <a:schemeClr val="tx1"/>
                </a:solidFill>
                <a:effectLst/>
                <a:latin typeface="+mn-lt"/>
                <a:ea typeface="+mn-ea"/>
                <a:cs typeface="+mn-cs"/>
              </a:rPr>
              <a:t> zonder voorlezen”</a:t>
            </a:r>
            <a:r>
              <a:rPr lang="nl-NL" sz="1200"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2B7E8D50-6029-D547-8A4F-06B9A40A9E5A}" type="slidenum">
              <a:rPr lang="nl-NL" smtClean="0"/>
              <a:t>13</a:t>
            </a:fld>
            <a:endParaRPr lang="nl-NL"/>
          </a:p>
        </p:txBody>
      </p:sp>
    </p:spTree>
    <p:extLst>
      <p:ext uri="{BB962C8B-B14F-4D97-AF65-F5344CB8AC3E}">
        <p14:creationId xmlns:p14="http://schemas.microsoft.com/office/powerpoint/2010/main" val="62171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xfrm>
            <a:off x="1143000" y="685800"/>
            <a:ext cx="4572000" cy="3429000"/>
          </a:xfrm>
          <a:ln/>
        </p:spPr>
      </p:sp>
      <p:sp>
        <p:nvSpPr>
          <p:cNvPr id="23555"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t>(De letters X, Y etc. verwijzen naar de deelnemers aan je training)</a:t>
            </a:r>
          </a:p>
          <a:p>
            <a:pPr eaLnBrk="1" hangingPunct="1"/>
            <a:r>
              <a:rPr lang="nl-NL"/>
              <a:t>We zien hier een familie aan tafel. X, komt je dit bekend voor? Gebeurt dat bij jou thuis ook zo? Y, Wat doet de vader? Z, Hoeveel kinderen zie je?</a:t>
            </a:r>
          </a:p>
          <a:p>
            <a:pPr eaLnBrk="1" hangingPunct="1"/>
            <a:r>
              <a:rPr lang="nl-NL"/>
              <a:t>In het huis woont ook een andere familie &gt; volgende dia</a:t>
            </a:r>
          </a:p>
        </p:txBody>
      </p:sp>
      <p:sp>
        <p:nvSpPr>
          <p:cNvPr id="23556"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1331E17-D53F-7D49-BD4A-B84760EF7099}" type="slidenum">
              <a:rPr lang="nl-NL"/>
              <a:pPr eaLnBrk="1" hangingPunct="1"/>
              <a:t>14</a:t>
            </a:fld>
            <a:endParaRPr lang="nl-NL"/>
          </a:p>
        </p:txBody>
      </p:sp>
    </p:spTree>
    <p:extLst>
      <p:ext uri="{BB962C8B-B14F-4D97-AF65-F5344CB8AC3E}">
        <p14:creationId xmlns:p14="http://schemas.microsoft.com/office/powerpoint/2010/main" val="64659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xfrm>
            <a:off x="1143000" y="685800"/>
            <a:ext cx="4572000" cy="3429000"/>
          </a:xfrm>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dirty="0"/>
              <a:t>De familie muis. X, wat zie je? Y, Wat doen de muizen? Z, Wat voor kleur broekje heeft de muis aan die de bal wegschiet?</a:t>
            </a:r>
          </a:p>
          <a:p>
            <a:pPr eaLnBrk="1" hangingPunct="1"/>
            <a:r>
              <a:rPr lang="nl-NL" dirty="0"/>
              <a:t>Dan gebeurt er iets onverwachts&gt; volgende dia</a:t>
            </a:r>
          </a:p>
        </p:txBody>
      </p:sp>
      <p:sp>
        <p:nvSpPr>
          <p:cNvPr id="24580"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12C1C5C-EC50-F84C-8FBE-AFFF7E2BB677}" type="slidenum">
              <a:rPr lang="nl-NL"/>
              <a:pPr eaLnBrk="1" hangingPunct="1"/>
              <a:t>15</a:t>
            </a:fld>
            <a:endParaRPr lang="nl-NL"/>
          </a:p>
        </p:txBody>
      </p:sp>
    </p:spTree>
    <p:extLst>
      <p:ext uri="{BB962C8B-B14F-4D97-AF65-F5344CB8AC3E}">
        <p14:creationId xmlns:p14="http://schemas.microsoft.com/office/powerpoint/2010/main" val="383915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xfrm>
            <a:off x="1143000" y="685800"/>
            <a:ext cx="4572000" cy="3429000"/>
          </a:xfrm>
          <a:ln/>
        </p:spPr>
      </p:sp>
      <p:sp>
        <p:nvSpPr>
          <p:cNvPr id="25603"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dirty="0"/>
              <a:t>X, wat is er aan de hand? (Het balletje moet eruit, anders kunnen ze niet doorspelen en anders zien de mensen dat er iets niet pluis is.) (Vraag aan de groep) Wat gaan ze doen denk je?</a:t>
            </a:r>
          </a:p>
          <a:p>
            <a:pPr eaLnBrk="1" hangingPunct="1"/>
            <a:r>
              <a:rPr lang="nl-NL" dirty="0"/>
              <a:t>(Reageer op suggesties: hoe dan precies? Is dat niet riskant? Ja, maar dan … X, Y zegt dat … vind je dat een goed idee?)</a:t>
            </a:r>
          </a:p>
          <a:p>
            <a:pPr eaLnBrk="1" hangingPunct="1"/>
            <a:r>
              <a:rPr lang="nl-NL" dirty="0"/>
              <a:t>De muizen hebben nog een ander idee. Ik geef jullie vast een hint&gt;volgende dia</a:t>
            </a:r>
          </a:p>
        </p:txBody>
      </p:sp>
      <p:sp>
        <p:nvSpPr>
          <p:cNvPr id="25604"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B4C155-7A44-B64C-8F95-74FE746D3A53}" type="slidenum">
              <a:rPr lang="nl-NL"/>
              <a:pPr eaLnBrk="1" hangingPunct="1"/>
              <a:t>16</a:t>
            </a:fld>
            <a:endParaRPr lang="nl-NL"/>
          </a:p>
        </p:txBody>
      </p:sp>
    </p:spTree>
    <p:extLst>
      <p:ext uri="{BB962C8B-B14F-4D97-AF65-F5344CB8AC3E}">
        <p14:creationId xmlns:p14="http://schemas.microsoft.com/office/powerpoint/2010/main" val="342998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xfrm>
            <a:off x="1143000" y="685800"/>
            <a:ext cx="4572000" cy="3429000"/>
          </a:xfrm>
          <a:ln/>
        </p:spPr>
      </p:sp>
      <p:sp>
        <p:nvSpPr>
          <p:cNvPr id="2662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dirty="0"/>
              <a:t>X, wat denk je? </a:t>
            </a:r>
            <a:r>
              <a:rPr lang="nl-NL" dirty="0" err="1"/>
              <a:t>Watvoor</a:t>
            </a:r>
            <a:r>
              <a:rPr lang="nl-NL" dirty="0"/>
              <a:t> oplossing heeft de kleine muis bedacht? Waarom denk je dat? (richt de aandacht op de gezichtsuitdrukking van de grote muis)</a:t>
            </a:r>
          </a:p>
          <a:p>
            <a:pPr eaLnBrk="1" hangingPunct="1"/>
            <a:r>
              <a:rPr lang="nl-NL" dirty="0"/>
              <a:t>Laten we eens kijken&gt;volgende dia</a:t>
            </a:r>
          </a:p>
        </p:txBody>
      </p:sp>
      <p:sp>
        <p:nvSpPr>
          <p:cNvPr id="26628"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B0DBAD7-AD1E-2340-88C5-840253C7BF57}" type="slidenum">
              <a:rPr lang="nl-NL"/>
              <a:pPr eaLnBrk="1" hangingPunct="1"/>
              <a:t>17</a:t>
            </a:fld>
            <a:endParaRPr lang="nl-NL"/>
          </a:p>
        </p:txBody>
      </p:sp>
    </p:spTree>
    <p:extLst>
      <p:ext uri="{BB962C8B-B14F-4D97-AF65-F5344CB8AC3E}">
        <p14:creationId xmlns:p14="http://schemas.microsoft.com/office/powerpoint/2010/main" val="98538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xfrm>
            <a:off x="1143000" y="685800"/>
            <a:ext cx="4572000" cy="3429000"/>
          </a:xfrm>
          <a:ln/>
        </p:spPr>
      </p:sp>
      <p:sp>
        <p:nvSpPr>
          <p:cNvPr id="27651"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t>X, wat denk je, wat gaan ze doen? (vraag een paar suggesties en vraag weer door: hoe bedoel je?)</a:t>
            </a:r>
          </a:p>
          <a:p>
            <a:pPr eaLnBrk="1" hangingPunct="1"/>
            <a:r>
              <a:rPr lang="nl-NL"/>
              <a:t>Als niemand met het idee van plassen komt,zeg je: nee, ze gaan iets heel anders doen&gt;volgende dia</a:t>
            </a:r>
          </a:p>
          <a:p>
            <a:pPr eaLnBrk="1" hangingPunct="1"/>
            <a:r>
              <a:rPr lang="nl-NL"/>
              <a:t>Als wel iemand met het idee van plassen komt, zeg je: heel goed! Kijk maar&gt;volgende dia</a:t>
            </a:r>
          </a:p>
        </p:txBody>
      </p:sp>
      <p:sp>
        <p:nvSpPr>
          <p:cNvPr id="27652"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EF697F0-4C71-FF4F-B0C2-FCF8AF8F2CF8}" type="slidenum">
              <a:rPr lang="nl-NL"/>
              <a:pPr eaLnBrk="1" hangingPunct="1"/>
              <a:t>18</a:t>
            </a:fld>
            <a:endParaRPr lang="nl-NL"/>
          </a:p>
        </p:txBody>
      </p:sp>
    </p:spTree>
    <p:extLst>
      <p:ext uri="{BB962C8B-B14F-4D97-AF65-F5344CB8AC3E}">
        <p14:creationId xmlns:p14="http://schemas.microsoft.com/office/powerpoint/2010/main" val="246438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xfrm>
            <a:off x="1143000" y="685800"/>
            <a:ext cx="4572000" cy="3429000"/>
          </a:xfrm>
          <a:ln/>
        </p:spPr>
      </p:sp>
      <p:sp>
        <p:nvSpPr>
          <p:cNvPr id="28675"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t>Iedereen lacht. (Vraag aan de groep) Ja, want wat gaat er nu gebeuren?</a:t>
            </a:r>
          </a:p>
          <a:p>
            <a:pPr eaLnBrk="1" hangingPunct="1"/>
            <a:r>
              <a:rPr lang="nl-NL"/>
              <a:t>Heel goed! Kijk maar&gt;volgende dia</a:t>
            </a:r>
          </a:p>
        </p:txBody>
      </p:sp>
      <p:sp>
        <p:nvSpPr>
          <p:cNvPr id="28676"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D9F74BE-7B40-2F4C-AF6D-FE0D70840BD7}" type="slidenum">
              <a:rPr lang="nl-NL"/>
              <a:pPr eaLnBrk="1" hangingPunct="1"/>
              <a:t>19</a:t>
            </a:fld>
            <a:endParaRPr lang="nl-NL"/>
          </a:p>
        </p:txBody>
      </p:sp>
    </p:spTree>
    <p:extLst>
      <p:ext uri="{BB962C8B-B14F-4D97-AF65-F5344CB8AC3E}">
        <p14:creationId xmlns:p14="http://schemas.microsoft.com/office/powerpoint/2010/main" val="92790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xfrm>
            <a:off x="1143000" y="685800"/>
            <a:ext cx="4572000" cy="3429000"/>
          </a:xfrm>
          <a:ln/>
        </p:spPr>
      </p:sp>
      <p:sp>
        <p:nvSpPr>
          <p:cNvPr id="29699"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t>Zo krijgen ze het balletje er inderdaad uit. En ze laten toch nog een verrassing voor de familie achter&gt;volgende dia </a:t>
            </a:r>
          </a:p>
        </p:txBody>
      </p:sp>
      <p:sp>
        <p:nvSpPr>
          <p:cNvPr id="29700"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0CBFFF-2510-8643-A61B-89A77EDD7920}" type="slidenum">
              <a:rPr lang="nl-NL"/>
              <a:pPr eaLnBrk="1" hangingPunct="1"/>
              <a:t>20</a:t>
            </a:fld>
            <a:endParaRPr lang="nl-NL"/>
          </a:p>
        </p:txBody>
      </p:sp>
    </p:spTree>
    <p:extLst>
      <p:ext uri="{BB962C8B-B14F-4D97-AF65-F5344CB8AC3E}">
        <p14:creationId xmlns:p14="http://schemas.microsoft.com/office/powerpoint/2010/main" val="224216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E7CB3A6-3525-F64A-B293-3178958DA1B6}" type="slidenum">
              <a:rPr lang="nl-NL"/>
              <a:pPr eaLnBrk="1" hangingPunct="1"/>
              <a:t>21</a:t>
            </a:fld>
            <a:endParaRPr lang="nl-NL"/>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dirty="0"/>
              <a:t>Even lachen, dan scherm wit maken (W-toets).</a:t>
            </a:r>
          </a:p>
          <a:p>
            <a:pPr eaLnBrk="1" hangingPunct="1"/>
            <a:endParaRPr lang="nl-NL" dirty="0"/>
          </a:p>
          <a:p>
            <a:pPr eaLnBrk="1" hangingPunct="1"/>
            <a:r>
              <a:rPr lang="nl-NL" dirty="0"/>
              <a:t>Discussie</a:t>
            </a:r>
          </a:p>
          <a:p>
            <a:pPr eaLnBrk="1" hangingPunct="1"/>
            <a:r>
              <a:rPr lang="nl-NL" dirty="0"/>
              <a:t>Voordat we het gaan hebben over de interactie rond dit verhaal, staan we even stil bij het verschil tussen een dergelijke demonstratie en het voorlezen van een echt boek. Want wat is er anders aan dit voorlezen? Geen boek! Geen kaft, geen titel, geen tekst, geen onbekende woorden om uit te leggen: allemaal dingen die juist zo belangrijk zijn bij het voorlezen. Realiseer je dus goed dat dit een demonstratie is met een speciaal doel en dat dit niet het echte voorlezen is. We hebben wel een aantal vraagtechnieken uitvergroot, zodat je goed kunt zien wat het effect is van verschillende soorten vragen. </a:t>
            </a:r>
          </a:p>
          <a:p>
            <a:pPr eaLnBrk="1" hangingPunct="1"/>
            <a:endParaRPr lang="nl-NL" dirty="0"/>
          </a:p>
          <a:p>
            <a:pPr eaLnBrk="1" hangingPunct="1"/>
            <a:r>
              <a:rPr lang="nl-NL" dirty="0"/>
              <a:t>(Vraag aan de groep) wat voor soort vragen heb je gehoord?</a:t>
            </a:r>
          </a:p>
          <a:p>
            <a:pPr eaLnBrk="1" hangingPunct="1"/>
            <a:r>
              <a:rPr lang="nl-NL" dirty="0"/>
              <a:t>(verzamel de antwoorden op een flap. Zorg dat de volgende onderwerpen bij de discussie aan bod komen:</a:t>
            </a:r>
          </a:p>
          <a:p>
            <a:pPr eaLnBrk="1" hangingPunct="1"/>
            <a:r>
              <a:rPr lang="nl-NL" dirty="0"/>
              <a:t>Gesloten vragen leveren weinig interactie op: hoeveel kinderen zie je? Welke kleur heeft het broekje van de muis &gt; 1-woord-antwoorden</a:t>
            </a:r>
          </a:p>
          <a:p>
            <a:pPr eaLnBrk="1" hangingPunct="1"/>
            <a:r>
              <a:rPr lang="nl-NL" dirty="0"/>
              <a:t>Meer open vragen leveren meer interactie op, voorbeelden:</a:t>
            </a:r>
          </a:p>
          <a:p>
            <a:pPr eaLnBrk="1" hangingPunct="1"/>
            <a:r>
              <a:rPr lang="nl-NL" dirty="0"/>
              <a:t>vragen naar eigen ervaringen: hoe gaat dat bij jou thuis?</a:t>
            </a:r>
          </a:p>
          <a:p>
            <a:pPr eaLnBrk="1" hangingPunct="1"/>
            <a:r>
              <a:rPr lang="nl-NL" dirty="0"/>
              <a:t>vragen naar hoe het verhaal verder zou gaan: wat denk je dat er gaat gebeuren</a:t>
            </a:r>
          </a:p>
          <a:p>
            <a:pPr eaLnBrk="1" hangingPunct="1"/>
            <a:r>
              <a:rPr lang="nl-NL" dirty="0"/>
              <a:t>Vragen hoe het probleem opgelost moet worden: hoe krijgen ze het balletje uit de vaas?</a:t>
            </a:r>
          </a:p>
          <a:p>
            <a:pPr eaLnBrk="1" hangingPunct="1"/>
            <a:r>
              <a:rPr lang="nl-NL" dirty="0"/>
              <a:t>Doorvragen bij reacties: hoe bedoel je dat? Hoe gaat dat dan? Waarom denk je dat?</a:t>
            </a:r>
          </a:p>
          <a:p>
            <a:pPr eaLnBrk="1" hangingPunct="1"/>
            <a:r>
              <a:rPr lang="nl-NL" dirty="0"/>
              <a:t>Reacties doorspelen: Y, X zegt …. Wat vind jij daarvan?)</a:t>
            </a:r>
          </a:p>
          <a:p>
            <a:pPr eaLnBrk="1" hangingPunct="1"/>
            <a:endParaRPr lang="nl-NL" dirty="0"/>
          </a:p>
          <a:p>
            <a:pPr eaLnBrk="1" hangingPunct="1"/>
            <a:r>
              <a:rPr lang="nl-NL" dirty="0"/>
              <a:t>Meer open vragen stimuleren kinderen dus meer om te praten, m.a.w. stimuleren de taalproductie van de kinderen&gt;volgende dia </a:t>
            </a:r>
          </a:p>
        </p:txBody>
      </p:sp>
    </p:spTree>
    <p:extLst>
      <p:ext uri="{BB962C8B-B14F-4D97-AF65-F5344CB8AC3E}">
        <p14:creationId xmlns:p14="http://schemas.microsoft.com/office/powerpoint/2010/main" val="33188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a:t>
            </a:r>
            <a:r>
              <a:rPr lang="nl-NL" baseline="0" dirty="0"/>
              <a:t> deelnemers even rustig nadenken over welke vragen ze gehoord hebben. Leg daarna aan de hand van de volgende dia de verschillen en effecten van vragen uit. </a:t>
            </a:r>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22</a:t>
            </a:fld>
            <a:endParaRPr lang="nl-NL"/>
          </a:p>
        </p:txBody>
      </p:sp>
    </p:spTree>
    <p:extLst>
      <p:ext uri="{BB962C8B-B14F-4D97-AF65-F5344CB8AC3E}">
        <p14:creationId xmlns:p14="http://schemas.microsoft.com/office/powerpoint/2010/main" val="27446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blik je kort terug</a:t>
            </a:r>
            <a:r>
              <a:rPr lang="nl-NL" baseline="0" dirty="0"/>
              <a:t> </a:t>
            </a:r>
            <a:r>
              <a:rPr lang="nl-NL" dirty="0"/>
              <a:t>op wat</a:t>
            </a:r>
            <a:r>
              <a:rPr lang="nl-NL" baseline="0" dirty="0"/>
              <a:t> er de vorige keer besproken is en vertel je wat je in het tweede deel gaat doen. </a:t>
            </a:r>
            <a:endParaRPr lang="nl-NL" dirty="0"/>
          </a:p>
        </p:txBody>
      </p:sp>
      <p:sp>
        <p:nvSpPr>
          <p:cNvPr id="4" name="Tijdelijke aanduiding voor dianummer 3"/>
          <p:cNvSpPr>
            <a:spLocks noGrp="1"/>
          </p:cNvSpPr>
          <p:nvPr>
            <p:ph type="sldNum" sz="quarter" idx="10"/>
          </p:nvPr>
        </p:nvSpPr>
        <p:spPr/>
        <p:txBody>
          <a:bodyPr/>
          <a:lstStyle/>
          <a:p>
            <a:fld id="{2B7E8D50-6029-D547-8A4F-06B9A40A9E5A}" type="slidenum">
              <a:rPr lang="nl-NL" smtClean="0"/>
              <a:t>3</a:t>
            </a:fld>
            <a:endParaRPr lang="nl-NL"/>
          </a:p>
        </p:txBody>
      </p:sp>
    </p:spTree>
    <p:extLst>
      <p:ext uri="{BB962C8B-B14F-4D97-AF65-F5344CB8AC3E}">
        <p14:creationId xmlns:p14="http://schemas.microsoft.com/office/powerpoint/2010/main" val="230906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a:t>Voorbeelden per soort vraag:</a:t>
            </a:r>
          </a:p>
          <a:p>
            <a:pPr eaLnBrk="1" hangingPunct="1"/>
            <a:r>
              <a:rPr lang="nl-NL" dirty="0"/>
              <a:t>Kun jij het balletje aanwijzen?</a:t>
            </a:r>
          </a:p>
          <a:p>
            <a:pPr eaLnBrk="1" hangingPunct="1"/>
            <a:r>
              <a:rPr lang="nl-NL" dirty="0"/>
              <a:t>Ligt het balletje in de kom?</a:t>
            </a:r>
          </a:p>
          <a:p>
            <a:pPr eaLnBrk="1" hangingPunct="1"/>
            <a:r>
              <a:rPr lang="nl-NL" dirty="0"/>
              <a:t>Wie schiet het balletje weg?</a:t>
            </a:r>
          </a:p>
          <a:p>
            <a:pPr eaLnBrk="1" hangingPunct="1"/>
            <a:r>
              <a:rPr lang="nl-NL" dirty="0"/>
              <a:t>Waarom kijkt papa muis zo raar?</a:t>
            </a:r>
          </a:p>
          <a:p>
            <a:pPr eaLnBrk="1" hangingPunct="1"/>
            <a:r>
              <a:rPr lang="nl-NL" dirty="0"/>
              <a:t>Die kan, die kunnen de mensen toch gewoon leegdrinken? (Andere voorbeelden: Pannenkoeken zijn toch vies? Een sneeuwpop maak je toch in de zomer?)</a:t>
            </a:r>
          </a:p>
          <a:p>
            <a:pPr eaLnBrk="1" hangingPunct="1"/>
            <a:r>
              <a:rPr lang="nl-NL" dirty="0"/>
              <a:t>Hoe moeten de muizen nu het balletje uit de kom krijgen?</a:t>
            </a:r>
          </a:p>
          <a:p>
            <a:pPr eaLnBrk="1" hangingPunct="1"/>
            <a:endParaRPr lang="nl-NL" dirty="0"/>
          </a:p>
          <a:p>
            <a:pPr eaLnBrk="1" hangingPunct="1"/>
            <a:r>
              <a:rPr lang="nl-NL" dirty="0"/>
              <a:t>Wijs de deelnemers op de twee valkuilen</a:t>
            </a:r>
          </a:p>
          <a:p>
            <a:pPr eaLnBrk="1" hangingPunct="1"/>
            <a:r>
              <a:rPr lang="nl-NL" dirty="0"/>
              <a:t>Valkuil 1: “je moet dus zoveel mogelijk open vragen stellen”</a:t>
            </a:r>
          </a:p>
          <a:p>
            <a:pPr eaLnBrk="1" hangingPunct="1"/>
            <a:r>
              <a:rPr lang="nl-NL" dirty="0"/>
              <a:t>Nee, soms zijn kinderen heel verlegen of hebben ze een heel beperkte taalvaardigheid. Die kinderen slaan dicht bij open vragen, want als ze de vraag al begrijpen, zijn ze niet goed in staat om een antwoord te geven. Die kinderen moet je soms eerst op hun gemak stellen met gesloten vragen, die makkelijker te beantwoorden zijn. Tast af wat het niveau van de kinderen is en pas je repertoire van vragen erbij aan.</a:t>
            </a:r>
          </a:p>
          <a:p>
            <a:pPr eaLnBrk="1" hangingPunct="1"/>
            <a:r>
              <a:rPr lang="nl-NL" dirty="0"/>
              <a:t>Valkuil 2: “je moet tijdens het voorlezen de hele tijd vragen stellen”</a:t>
            </a:r>
          </a:p>
          <a:p>
            <a:pPr eaLnBrk="1" hangingPunct="1"/>
            <a:r>
              <a:rPr lang="nl-NL" dirty="0"/>
              <a:t>Nee, het voorlezen van de tekst is heel belangrijk en als je teveel vragen stelt raken de kinderen de draad van het verhaal kwijt. Beperk het aantal vragen tijdens het voorlezen tot twee of drie vragen. Laat het gesprek niet te lang duren, leid de kinderen weer terug naar het verhaal (zullen we eens zien of …?) Bewaar de meeste vragen om vooraf over het boek te praten (Waar zou het over gaan?) en na afloop van het verhaal (Wat gebeurde er ook weer? Wat zou jij gedaan hebben?)</a:t>
            </a:r>
          </a:p>
          <a:p>
            <a:pPr eaLnBrk="1" hangingPunct="1"/>
            <a:endParaRPr lang="nl-NL" dirty="0"/>
          </a:p>
          <a:p>
            <a:pPr eaLnBrk="1" hangingPunct="1"/>
            <a:r>
              <a:rPr lang="nl-NL" dirty="0"/>
              <a:t>Waarom is die taalproductie eigenlijk zo belangrijk? &gt;volgende dia </a:t>
            </a:r>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23</a:t>
            </a:fld>
            <a:endParaRPr lang="nl-NL"/>
          </a:p>
        </p:txBody>
      </p:sp>
    </p:spTree>
    <p:extLst>
      <p:ext uri="{BB962C8B-B14F-4D97-AF65-F5344CB8AC3E}">
        <p14:creationId xmlns:p14="http://schemas.microsoft.com/office/powerpoint/2010/main" val="240063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a:t>Taalproductie is een van de drie belangrijke elementen van taalstimulering: </a:t>
            </a:r>
          </a:p>
          <a:p>
            <a:pPr eaLnBrk="1" hangingPunct="1">
              <a:buFontTx/>
              <a:buAutoNum type="arabicPeriod"/>
            </a:pPr>
            <a:r>
              <a:rPr lang="nl-NL" dirty="0"/>
              <a:t>Taalaanbod is jouw eigen taalaanbod (duidelijk uitgesproken, hele zinnen die niet te lang zijn, veel herhaling) en het taalaanbod in het prentenboek (heel belangrijk vanwege de specifieke kenmerken van boekentaal: laagfrequente woorden, meer complexe zinsbouw dan in spreektaal, verhaalstructuur met kop en staart).</a:t>
            </a:r>
          </a:p>
          <a:p>
            <a:pPr eaLnBrk="1" hangingPunct="1">
              <a:buFontTx/>
              <a:buAutoNum type="arabicPeriod"/>
            </a:pPr>
            <a:r>
              <a:rPr lang="nl-NL" dirty="0"/>
              <a:t>Taalproductie is belangrijk omdat het taalleermechanisme van kinderen op volle toeren draait wanneer ze zelf iets onder woorden proberen te brengen.</a:t>
            </a:r>
            <a:r>
              <a:rPr lang="nl-NL" baseline="0" dirty="0"/>
              <a:t> D</a:t>
            </a:r>
            <a:r>
              <a:rPr lang="nl-NL" dirty="0"/>
              <a:t>enk maar aan jezelf wanneer je in het buitenland iets wilt zeggen, maar je kent de woorden niet. Dan doe je je uiterste best om het te omschrijven terwijl je heel goed luistert naar wat je gesprekspartner zegt. Je wacht op de juiste woorden en formuleringen en die neem je meteen over. Open vragen, die niet direct over de afbeelding gaan, maar die kinderen meer aan het denken zetten, stimuleren de taalproductie en hebben een sterk effect op het verhaalbegrip en de woordenschat van de kinderen. Vooral het praten over een probleem dat opgelost moet worden en het doen van een voorspelling over hoe het verhaal verder zal gaan, zijn een enorme prikkel voor hun denk- en taalvermogen. Samen met jou gaan ze proberen hun voorspelling of oplossing goed onder woorden te brengen. </a:t>
            </a:r>
          </a:p>
          <a:p>
            <a:pPr eaLnBrk="1" hangingPunct="1">
              <a:buFontTx/>
              <a:buAutoNum type="arabicPeriod"/>
            </a:pPr>
            <a:r>
              <a:rPr lang="nl-NL" dirty="0"/>
              <a:t>Feedback betekent dat je goed reageert op de inbreng van de kinderen. Dat kan bijvoorbeeld door te knikken of instemmend ‘</a:t>
            </a:r>
            <a:r>
              <a:rPr lang="nl-NL" dirty="0" err="1"/>
              <a:t>hmmm</a:t>
            </a:r>
            <a:r>
              <a:rPr lang="nl-NL" dirty="0"/>
              <a:t> te zeggen, door de reactie van het kind impliciet te corrigeren (kind: kikker </a:t>
            </a:r>
            <a:r>
              <a:rPr lang="nl-NL" dirty="0" err="1"/>
              <a:t>weggeloopt</a:t>
            </a:r>
            <a:r>
              <a:rPr lang="nl-NL" dirty="0"/>
              <a:t>; jij: ja, de kikker is weggelopen, he), of door de reactie aan te vullen (kind: papa tuin; jij: ja, papa gaat in de tuin het gras maaien). NOOIT expliciet corrigeren (“nee, dat zeg je niet zo, je moet zeggen:…”), dat maakt kinderen onzeker en stil.</a:t>
            </a:r>
          </a:p>
          <a:p>
            <a:pPr eaLnBrk="1" hangingPunct="1"/>
            <a:endParaRPr lang="nl-NL" dirty="0"/>
          </a:p>
          <a:p>
            <a:pPr eaLnBrk="1" hangingPunct="1"/>
            <a:r>
              <a:rPr lang="nl-NL" dirty="0"/>
              <a:t>Bij interactief voorlezen kun je bij deze drie facetten verschillende vaardigheden onderscheiden&gt;volgende dia </a:t>
            </a:r>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24</a:t>
            </a:fld>
            <a:endParaRPr lang="nl-NL"/>
          </a:p>
        </p:txBody>
      </p:sp>
    </p:spTree>
    <p:extLst>
      <p:ext uri="{BB962C8B-B14F-4D97-AF65-F5344CB8AC3E}">
        <p14:creationId xmlns:p14="http://schemas.microsoft.com/office/powerpoint/2010/main" val="70853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a:t>Laat de groep deze dia lezen en vraag welke vaardigheden niet duidelijk zijn. Sommige zijn in de demonstratie duidelijk aan bod geweest, andere niet. Gebruik onderstaande voorbeelden om verder toe te lichten.</a:t>
            </a:r>
          </a:p>
          <a:p>
            <a:pPr eaLnBrk="1" hangingPunct="1">
              <a:buFontTx/>
              <a:buAutoNum type="arabicPeriod"/>
            </a:pPr>
            <a:r>
              <a:rPr lang="nl-NL" dirty="0"/>
              <a:t>Kijk dit is de kaft van het boek. Het boek heet (wijs titel aan en lees mee), waar denk je dat het over zal gaan?</a:t>
            </a:r>
          </a:p>
          <a:p>
            <a:pPr eaLnBrk="1" hangingPunct="1">
              <a:buFontTx/>
              <a:buAutoNum type="arabicPeriod"/>
            </a:pPr>
            <a:r>
              <a:rPr lang="nl-NL" dirty="0"/>
              <a:t>Heb je wel eens zo’n … gezien? Ben jij ook wel eens verdwaald? Wat gebeurde er toen?</a:t>
            </a:r>
          </a:p>
          <a:p>
            <a:pPr eaLnBrk="1" hangingPunct="1">
              <a:buFontTx/>
              <a:buAutoNum type="arabicPeriod"/>
            </a:pPr>
            <a:r>
              <a:rPr lang="nl-NL" dirty="0"/>
              <a:t>Wat denk je dat er gaat gebeuren?</a:t>
            </a:r>
          </a:p>
          <a:p>
            <a:pPr eaLnBrk="1" hangingPunct="1">
              <a:buFontTx/>
              <a:buAutoNum type="arabicPeriod"/>
            </a:pPr>
            <a:r>
              <a:rPr lang="nl-NL" dirty="0"/>
              <a:t>Zullen we eens gaan luisteren hoe het komt dat het lieveheersbeestje niet kan vliegen?</a:t>
            </a:r>
          </a:p>
          <a:p>
            <a:pPr eaLnBrk="1" hangingPunct="1">
              <a:buFontTx/>
              <a:buAutoNum type="arabicPeriod"/>
            </a:pPr>
            <a:r>
              <a:rPr lang="nl-NL" dirty="0"/>
              <a:t>(Geef kinderen de tijd om na te denken. Kap kinderen niet af als ze zelf iets willen vertellen, reageer kort en ga verder met het verhaal.)</a:t>
            </a:r>
          </a:p>
          <a:p>
            <a:pPr eaLnBrk="1" hangingPunct="1">
              <a:buFontTx/>
              <a:buAutoNum type="arabicPeriod"/>
            </a:pPr>
            <a:r>
              <a:rPr lang="nl-NL" dirty="0"/>
              <a:t>(Zie feedback bij</a:t>
            </a:r>
            <a:r>
              <a:rPr lang="nl-NL" baseline="0" dirty="0"/>
              <a:t> notities </a:t>
            </a:r>
            <a:r>
              <a:rPr lang="nl-NL" dirty="0"/>
              <a:t>op dia 23)</a:t>
            </a:r>
          </a:p>
          <a:p>
            <a:pPr eaLnBrk="1" hangingPunct="1">
              <a:buFontTx/>
              <a:buAutoNum type="arabicPeriod"/>
            </a:pPr>
            <a:r>
              <a:rPr lang="nl-NL" dirty="0"/>
              <a:t>(Zie feedback bij notities op dia 23)</a:t>
            </a:r>
          </a:p>
          <a:p>
            <a:pPr eaLnBrk="1" hangingPunct="1">
              <a:buFontTx/>
              <a:buAutoNum type="arabicPeriod"/>
            </a:pPr>
            <a:r>
              <a:rPr lang="nl-NL" dirty="0"/>
              <a:t>(Kernwoorden zijn onbekende woorden die belangrijk zijn voor het begrip van het verhaal. Kom je nog op terug.)</a:t>
            </a:r>
          </a:p>
          <a:p>
            <a:pPr eaLnBrk="1" hangingPunct="1">
              <a:buFontTx/>
              <a:buAutoNum type="arabicPeriod"/>
            </a:pPr>
            <a:r>
              <a:rPr lang="nl-NL" dirty="0"/>
              <a:t>(Na het voorlezen, heel kort, evt. kunnen de kinderen helpen.)</a:t>
            </a:r>
          </a:p>
          <a:p>
            <a:pPr eaLnBrk="1" hangingPunct="1">
              <a:buFontTx/>
              <a:buAutoNum type="arabicPeriod"/>
            </a:pPr>
            <a:r>
              <a:rPr lang="nl-NL" dirty="0"/>
              <a:t>(Zie effecten van verschillende soorten vragen.)</a:t>
            </a:r>
          </a:p>
          <a:p>
            <a:pPr eaLnBrk="1" hangingPunct="1">
              <a:buFontTx/>
              <a:buAutoNum type="arabicPeriod"/>
            </a:pPr>
            <a:r>
              <a:rPr lang="nl-NL" dirty="0"/>
              <a:t>Het verhaal gaat over Sinterklaas/de zomer/een grote reis. Wat gebeurt er als Sinterklaas komt/in de zomer/als je een grote reis gaat maken?</a:t>
            </a:r>
          </a:p>
          <a:p>
            <a:pPr eaLnBrk="1" hangingPunct="1">
              <a:buFontTx/>
              <a:buAutoNum type="arabicPeriod"/>
            </a:pPr>
            <a:r>
              <a:rPr lang="nl-NL" dirty="0"/>
              <a:t>(Verwijs naar de demonstratie)</a:t>
            </a:r>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25</a:t>
            </a:fld>
            <a:endParaRPr lang="nl-NL"/>
          </a:p>
        </p:txBody>
      </p:sp>
    </p:spTree>
    <p:extLst>
      <p:ext uri="{BB962C8B-B14F-4D97-AF65-F5344CB8AC3E}">
        <p14:creationId xmlns:p14="http://schemas.microsoft.com/office/powerpoint/2010/main" val="3232119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Laat de deelnemers (in groepjes) hun brainstormideeën presenteren. Noteer de ideeën,</a:t>
            </a:r>
            <a:r>
              <a:rPr lang="nl-NL" baseline="0" dirty="0"/>
              <a:t> </a:t>
            </a:r>
            <a:r>
              <a:rPr lang="nl-NL" dirty="0"/>
              <a:t>schrijf</a:t>
            </a:r>
            <a:r>
              <a:rPr lang="nl-NL" baseline="0" dirty="0"/>
              <a:t> ze kort op een A4 en stuur deze na afloop samen met de presentaties toe. </a:t>
            </a:r>
            <a:endParaRPr lang="nl-NL" dirty="0"/>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27</a:t>
            </a:fld>
            <a:endParaRPr lang="nl-NL"/>
          </a:p>
        </p:txBody>
      </p:sp>
    </p:spTree>
    <p:extLst>
      <p:ext uri="{BB962C8B-B14F-4D97-AF65-F5344CB8AC3E}">
        <p14:creationId xmlns:p14="http://schemas.microsoft.com/office/powerpoint/2010/main" val="147142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Lees een gedicht voor ter afsluiting, bijvoorbeeld </a:t>
            </a:r>
            <a:r>
              <a:rPr lang="nl-NL" i="1" dirty="0" err="1"/>
              <a:t>This</a:t>
            </a:r>
            <a:r>
              <a:rPr lang="nl-NL" i="1" dirty="0"/>
              <a:t> varkentje </a:t>
            </a:r>
            <a:r>
              <a:rPr lang="nl-NL" dirty="0"/>
              <a:t>van Edward van de Vendel</a:t>
            </a:r>
            <a:r>
              <a:rPr lang="nl-NL" baseline="0" dirty="0"/>
              <a:t> uit de bundel </a:t>
            </a:r>
            <a:r>
              <a:rPr lang="nl-NL" i="1" baseline="0" dirty="0"/>
              <a:t>Ik juich voor jou. </a:t>
            </a:r>
            <a:endParaRPr lang="nl-NL" i="1" dirty="0"/>
          </a:p>
          <a:p>
            <a:endParaRPr lang="nl-NL" i="1"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30</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a:t>
            </a:r>
            <a:r>
              <a:rPr lang="nl-NL" baseline="0" dirty="0"/>
              <a:t> de deelnemers (in groepjes) de meegebrachte foto’s van de leesomgeving bespreken. Gebruik bovenstaande punten hierbij als leidraad. Waar zijn ze tevreden over? Wat zouden ze willen aanpassen? Hebben ze tips voor elkaar? Bespreek hier wél de praktische zaken! Want er is altijd weinig geld en ruimte, hoe kunnen ze tóch iets voor elkaar krijgen? </a:t>
            </a:r>
          </a:p>
          <a:p>
            <a:endParaRPr lang="nl-NL" baseline="0" dirty="0"/>
          </a:p>
          <a:p>
            <a:r>
              <a:rPr lang="nl-NL" dirty="0"/>
              <a:t>Bespreek plenair een aantal meegebrachte foto’s van de leesomgeving. Bewonder vooral de goede punten: </a:t>
            </a:r>
          </a:p>
          <a:p>
            <a:pPr marL="171450" indent="-171450">
              <a:buFont typeface="Arial"/>
              <a:buChar char="•"/>
            </a:pPr>
            <a:r>
              <a:rPr lang="nl-NL" dirty="0"/>
              <a:t>Boeken beschikbaar voor kinderen om te pakken en lezen </a:t>
            </a:r>
          </a:p>
          <a:p>
            <a:pPr marL="171450" indent="-171450">
              <a:buFont typeface="Arial"/>
              <a:buChar char="•"/>
            </a:pPr>
            <a:r>
              <a:rPr lang="nl-NL" dirty="0"/>
              <a:t>Uitnodigend opgestelde boeken</a:t>
            </a:r>
          </a:p>
          <a:p>
            <a:pPr marL="171450" indent="-171450">
              <a:buFont typeface="Arial"/>
              <a:buChar char="•"/>
            </a:pPr>
            <a:r>
              <a:rPr lang="nl-NL" dirty="0"/>
              <a:t>Lekkere plek om te lezen </a:t>
            </a:r>
          </a:p>
          <a:p>
            <a:pPr marL="171450" indent="-171450">
              <a:buFont typeface="Arial"/>
              <a:buChar char="•"/>
            </a:pP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5</a:t>
            </a:fld>
            <a:endParaRPr lang="nl-NL"/>
          </a:p>
        </p:txBody>
      </p:sp>
    </p:spTree>
    <p:extLst>
      <p:ext uri="{BB962C8B-B14F-4D97-AF65-F5344CB8AC3E}">
        <p14:creationId xmlns:p14="http://schemas.microsoft.com/office/powerpoint/2010/main" val="199624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Laat</a:t>
            </a:r>
            <a:r>
              <a:rPr lang="nl-NL" baseline="0" dirty="0"/>
              <a:t> de deelnemers (plenair bij een kleine groep, bij veel deelnemers eventueel in groepjes) de gedane activiteiten bespreken. Gebruik bovenstaande leidraad als gespreksvragen. Koppel plenair terug: wat zijn goede tips? Wat hebben de deelnemers nog nodig? </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7195D0E-6437-4149-A53B-0595AD7C84C2}" type="slidenum">
              <a:rPr lang="nl-NL" smtClean="0"/>
              <a:t>6</a:t>
            </a:fld>
            <a:endParaRPr lang="nl-NL"/>
          </a:p>
        </p:txBody>
      </p:sp>
    </p:spTree>
    <p:extLst>
      <p:ext uri="{BB962C8B-B14F-4D97-AF65-F5344CB8AC3E}">
        <p14:creationId xmlns:p14="http://schemas.microsoft.com/office/powerpoint/2010/main" val="165542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Haal de flap van de vorige keer tevoorschijn. Laat de deelnemers</a:t>
            </a:r>
            <a:r>
              <a:rPr lang="nl-NL" baseline="0" dirty="0"/>
              <a:t> benoemen wat zij al weten over het belang van (voor)lezen. Vul de theorie aan met de volgende dia’s.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7</a:t>
            </a:fld>
            <a:endParaRPr lang="nl-NL"/>
          </a:p>
        </p:txBody>
      </p:sp>
    </p:spTree>
    <p:extLst>
      <p:ext uri="{BB962C8B-B14F-4D97-AF65-F5344CB8AC3E}">
        <p14:creationId xmlns:p14="http://schemas.microsoft.com/office/powerpoint/2010/main" val="216926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Waarom doet lezen ertoe? Lezen biedt een venster op de wereld en helpt kinderen beter te worden in taal. Daarnaast</a:t>
            </a:r>
            <a:r>
              <a:rPr lang="nl-NL" baseline="0" dirty="0">
                <a:solidFill>
                  <a:srgbClr val="FF0000"/>
                </a:solidFill>
              </a:rPr>
              <a:t> doen goed lezende kinderen het beter op school. Lezen verrijkt de woordenschat en maakt leren gemakkelijker. </a:t>
            </a:r>
            <a:endParaRPr lang="nl-NL" dirty="0">
              <a:solidFill>
                <a:srgbClr val="FF0000"/>
              </a:solidFill>
            </a:endParaRPr>
          </a:p>
          <a:p>
            <a:endParaRPr lang="nl-NL" dirty="0">
              <a:solidFill>
                <a:srgbClr val="FF0000"/>
              </a:solidFill>
            </a:endParaRPr>
          </a:p>
          <a:p>
            <a:r>
              <a:rPr lang="nl-NL" dirty="0">
                <a:solidFill>
                  <a:srgbClr val="FF0000"/>
                </a:solidFill>
              </a:rPr>
              <a:t>Zie hiervoor website Stichting Lezen en de Leesmonitor </a:t>
            </a:r>
          </a:p>
          <a:p>
            <a:r>
              <a:rPr lang="nl-NL" dirty="0">
                <a:solidFill>
                  <a:srgbClr val="FF0000"/>
                </a:solidFill>
              </a:rPr>
              <a:t>http://</a:t>
            </a:r>
            <a:r>
              <a:rPr lang="nl-NL" dirty="0" err="1">
                <a:solidFill>
                  <a:srgbClr val="FF0000"/>
                </a:solidFill>
              </a:rPr>
              <a:t>lezen.nl</a:t>
            </a:r>
            <a:r>
              <a:rPr lang="nl-NL" dirty="0">
                <a:solidFill>
                  <a:srgbClr val="FF0000"/>
                </a:solidFill>
              </a:rPr>
              <a:t>/waarom-doet-lezen-er-toe </a:t>
            </a:r>
          </a:p>
          <a:p>
            <a:r>
              <a:rPr lang="nl-NL" dirty="0">
                <a:solidFill>
                  <a:srgbClr val="FF0000"/>
                </a:solidFill>
              </a:rPr>
              <a:t>http://</a:t>
            </a:r>
            <a:r>
              <a:rPr lang="nl-NL" dirty="0" err="1">
                <a:solidFill>
                  <a:srgbClr val="FF0000"/>
                </a:solidFill>
              </a:rPr>
              <a:t>www.leesmonitor.nu</a:t>
            </a:r>
            <a:r>
              <a:rPr lang="nl-NL" dirty="0">
                <a:solidFill>
                  <a:srgbClr val="FF0000"/>
                </a:solidFill>
              </a:rPr>
              <a:t>/leesplezier-stimuleren </a:t>
            </a:r>
          </a:p>
          <a:p>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8</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samen dit filmpje over lezen.</a:t>
            </a:r>
            <a:r>
              <a:rPr lang="nl-NL" baseline="0" dirty="0"/>
              <a:t> Hoe zien zij lezen op de BSO? Is het gewoon of is het niet ‘cool’ en word je erom uitgelachen? </a:t>
            </a:r>
            <a:endParaRPr lang="nl-NL" dirty="0"/>
          </a:p>
        </p:txBody>
      </p:sp>
      <p:sp>
        <p:nvSpPr>
          <p:cNvPr id="4" name="Tijdelijke aanduiding voor dianummer 3"/>
          <p:cNvSpPr>
            <a:spLocks noGrp="1"/>
          </p:cNvSpPr>
          <p:nvPr>
            <p:ph type="sldNum" sz="quarter" idx="10"/>
          </p:nvPr>
        </p:nvSpPr>
        <p:spPr/>
        <p:txBody>
          <a:bodyPr/>
          <a:lstStyle/>
          <a:p>
            <a:fld id="{2B7E8D50-6029-D547-8A4F-06B9A40A9E5A}" type="slidenum">
              <a:rPr lang="nl-NL" smtClean="0"/>
              <a:t>9</a:t>
            </a:fld>
            <a:endParaRPr lang="nl-NL"/>
          </a:p>
        </p:txBody>
      </p:sp>
    </p:spTree>
    <p:extLst>
      <p:ext uri="{BB962C8B-B14F-4D97-AF65-F5344CB8AC3E}">
        <p14:creationId xmlns:p14="http://schemas.microsoft.com/office/powerpoint/2010/main" val="144921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deze stelling met de cursisten. Zijn ze het eens of oneens met</a:t>
            </a:r>
            <a:r>
              <a:rPr lang="nl-NL" baseline="0" dirty="0"/>
              <a:t> de stelling? Wat is de argumentatie? Of verdeel de groep in tweeën en laat de ene groep argumenten voor en de andere groep argumenten tegen verzinnen. Bespreek ze daarna zoals in Het Lagerhuis – zie http://www.debatindeklas.nl/debatvormen/lagerhuis/ </a:t>
            </a:r>
            <a:endParaRPr lang="nl-NL" dirty="0"/>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10</a:t>
            </a:fld>
            <a:endParaRPr lang="nl-NL"/>
          </a:p>
        </p:txBody>
      </p:sp>
    </p:spTree>
    <p:extLst>
      <p:ext uri="{BB962C8B-B14F-4D97-AF65-F5344CB8AC3E}">
        <p14:creationId xmlns:p14="http://schemas.microsoft.com/office/powerpoint/2010/main" val="149845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Ouders creëren de leefomgeving thuis. Hoewel de BSO geen opvoedende functie heeft kan ze in de contacten met ouders toch het belang van een prettige leesomgeving en het belang van (voor)lezen uitdragen en onderstrepen. Een goede folder hierbij is</a:t>
            </a:r>
            <a:r>
              <a:rPr lang="nl-NL" baseline="0" dirty="0"/>
              <a:t> de Kwestie van Lezen nummer 8 http://bibliotheek.debibliotheekopschool.nl/content/dam/landelijk/bibliotheekopschool/lezen/20150417%20-%20Folder%208%20Ouders%20betrekken%20bij%20voorlezen.pdf </a:t>
            </a:r>
            <a:endParaRPr lang="nl-NL" dirty="0"/>
          </a:p>
          <a:p>
            <a:r>
              <a:rPr lang="nl-NL" dirty="0"/>
              <a:t> </a:t>
            </a:r>
          </a:p>
        </p:txBody>
      </p:sp>
      <p:sp>
        <p:nvSpPr>
          <p:cNvPr id="4" name="Tijdelijke aanduiding voor dianummer 3"/>
          <p:cNvSpPr>
            <a:spLocks noGrp="1"/>
          </p:cNvSpPr>
          <p:nvPr>
            <p:ph type="sldNum" sz="quarter" idx="10"/>
          </p:nvPr>
        </p:nvSpPr>
        <p:spPr/>
        <p:txBody>
          <a:bodyPr/>
          <a:lstStyle/>
          <a:p>
            <a:fld id="{270AF94C-2162-AF4C-A7AE-B545F8CACD72}" type="slidenum">
              <a:rPr lang="nl-NL" smtClean="0"/>
              <a:t>11</a:t>
            </a:fld>
            <a:endParaRPr lang="nl-NL"/>
          </a:p>
        </p:txBody>
      </p:sp>
    </p:spTree>
    <p:extLst>
      <p:ext uri="{BB962C8B-B14F-4D97-AF65-F5344CB8AC3E}">
        <p14:creationId xmlns:p14="http://schemas.microsoft.com/office/powerpoint/2010/main" val="285789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271468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72199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355656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386283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422970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E602CD4-E266-8249-ACE0-CD6690754880}" type="datetimeFigureOut">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244654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E602CD4-E266-8249-ACE0-CD6690754880}" type="datetimeFigureOut">
              <a:rPr lang="nl-NL" smtClean="0"/>
              <a:t>16-1-2017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319648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FE602CD4-E266-8249-ACE0-CD6690754880}" type="datetimeFigureOut">
              <a:rPr lang="nl-NL" smtClean="0"/>
              <a:t>16-1-2017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264136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E602CD4-E266-8249-ACE0-CD6690754880}" type="datetimeFigureOut">
              <a:rPr lang="nl-NL" smtClean="0"/>
              <a:t>16-1-2017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368668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FE602CD4-E266-8249-ACE0-CD6690754880}" type="datetimeFigureOut">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159801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FE602CD4-E266-8249-ACE0-CD6690754880}" type="datetimeFigureOut">
              <a:rPr lang="nl-NL" smtClean="0"/>
              <a:t>16-1-2017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8661CC-1709-704F-B9E2-2C658A64C041}" type="slidenum">
              <a:rPr lang="nl-NL" smtClean="0"/>
              <a:t>‹nr.›</a:t>
            </a:fld>
            <a:endParaRPr lang="nl-NL"/>
          </a:p>
        </p:txBody>
      </p:sp>
    </p:spTree>
    <p:extLst>
      <p:ext uri="{BB962C8B-B14F-4D97-AF65-F5344CB8AC3E}">
        <p14:creationId xmlns:p14="http://schemas.microsoft.com/office/powerpoint/2010/main" val="50814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02CD4-E266-8249-ACE0-CD6690754880}" type="datetimeFigureOut">
              <a:rPr lang="nl-NL" smtClean="0"/>
              <a:t>16-1-2017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61CC-1709-704F-B9E2-2C658A64C041}" type="slidenum">
              <a:rPr lang="nl-NL" smtClean="0"/>
              <a:t>‹nr.›</a:t>
            </a:fld>
            <a:endParaRPr lang="nl-NL"/>
          </a:p>
        </p:txBody>
      </p:sp>
    </p:spTree>
    <p:extLst>
      <p:ext uri="{BB962C8B-B14F-4D97-AF65-F5344CB8AC3E}">
        <p14:creationId xmlns:p14="http://schemas.microsoft.com/office/powerpoint/2010/main" val="971409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kinderboekenweek.nl" TargetMode="External"/><Relationship Id="rId7" Type="http://schemas.openxmlformats.org/officeDocument/2006/relationships/image" Target="../media/image4.jpeg"/><Relationship Id="rId2" Type="http://schemas.openxmlformats.org/officeDocument/2006/relationships/hyperlink" Target="http://www.boekenzoeker.org"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kinderjury.nl" TargetMode="External"/><Relationship Id="rId4" Type="http://schemas.openxmlformats.org/officeDocument/2006/relationships/hyperlink" Target="http://www.nationalevoorleesdagen.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_0pXyhdj3R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1625" y="2130425"/>
            <a:ext cx="8699500" cy="1870075"/>
          </a:xfrm>
        </p:spPr>
        <p:txBody>
          <a:bodyPr>
            <a:noAutofit/>
          </a:bodyPr>
          <a:lstStyle/>
          <a:p>
            <a:r>
              <a:rPr lang="nl-NL" sz="6000" b="1" dirty="0"/>
              <a:t>Leesbevordering in de BSO</a:t>
            </a:r>
            <a:br>
              <a:rPr lang="nl-NL" sz="6000" b="1" dirty="0"/>
            </a:br>
            <a:r>
              <a:rPr lang="nl-NL" b="1" dirty="0"/>
              <a:t>dagdeel 2 </a:t>
            </a:r>
            <a:r>
              <a:rPr lang="nl-NL" sz="6000" b="1" dirty="0"/>
              <a:t> </a:t>
            </a:r>
          </a:p>
        </p:txBody>
      </p:sp>
      <p:sp>
        <p:nvSpPr>
          <p:cNvPr id="3" name="Subtitel 2"/>
          <p:cNvSpPr>
            <a:spLocks noGrp="1"/>
          </p:cNvSpPr>
          <p:nvPr>
            <p:ph type="subTitle" idx="1"/>
          </p:nvPr>
        </p:nvSpPr>
        <p:spPr/>
        <p:txBody>
          <a:bodyPr/>
          <a:lstStyle/>
          <a:p>
            <a:endParaRPr lang="nl-NL" dirty="0"/>
          </a:p>
        </p:txBody>
      </p:sp>
      <p:pic>
        <p:nvPicPr>
          <p:cNvPr id="4" name="Afbeelding 3" descr="SL header website_bew.jpg"/>
          <p:cNvPicPr>
            <a:picLocks noChangeAspect="1"/>
          </p:cNvPicPr>
          <p:nvPr/>
        </p:nvPicPr>
        <p:blipFill>
          <a:blip r:embed="rId2"/>
          <a:stretch>
            <a:fillRect/>
          </a:stretch>
        </p:blipFill>
        <p:spPr>
          <a:xfrm>
            <a:off x="460070" y="387172"/>
            <a:ext cx="4488513" cy="1355830"/>
          </a:xfrm>
          <a:prstGeom prst="rect">
            <a:avLst/>
          </a:prstGeom>
        </p:spPr>
      </p:pic>
      <p:pic>
        <p:nvPicPr>
          <p:cNvPr id="5" name="Afbeelding 4" descr="Logo_SL_FC_.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2250" y="4371991"/>
            <a:ext cx="3502025" cy="1730766"/>
          </a:xfrm>
          <a:prstGeom prst="rect">
            <a:avLst/>
          </a:prstGeom>
        </p:spPr>
      </p:pic>
    </p:spTree>
    <p:extLst>
      <p:ext uri="{BB962C8B-B14F-4D97-AF65-F5344CB8AC3E}">
        <p14:creationId xmlns:p14="http://schemas.microsoft.com/office/powerpoint/2010/main" val="405971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Lezen op de BSO</a:t>
            </a:r>
          </a:p>
        </p:txBody>
      </p:sp>
      <p:sp>
        <p:nvSpPr>
          <p:cNvPr id="13" name="Tijdelijke aanduiding voor inhoud 12"/>
          <p:cNvSpPr>
            <a:spLocks noGrp="1"/>
          </p:cNvSpPr>
          <p:nvPr>
            <p:ph idx="1"/>
          </p:nvPr>
        </p:nvSpPr>
        <p:spPr>
          <a:xfrm>
            <a:off x="457200" y="1899075"/>
            <a:ext cx="8229600" cy="4339800"/>
          </a:xfrm>
        </p:spPr>
        <p:txBody>
          <a:bodyPr anchor="t">
            <a:normAutofit/>
          </a:bodyPr>
          <a:lstStyle/>
          <a:p>
            <a:pPr marL="0" indent="0">
              <a:buNone/>
            </a:pPr>
            <a:r>
              <a:rPr lang="nl-NL" sz="4000" dirty="0"/>
              <a:t>Stelling: </a:t>
            </a:r>
          </a:p>
          <a:p>
            <a:pPr marL="0" indent="0">
              <a:buNone/>
            </a:pPr>
            <a:endParaRPr lang="nl-NL" sz="4000" dirty="0"/>
          </a:p>
          <a:p>
            <a:pPr marL="0" indent="0">
              <a:buNone/>
            </a:pPr>
            <a:r>
              <a:rPr lang="nl-NL" sz="4000" dirty="0"/>
              <a:t>“Lezen doen ze op de basisschool, daar heeft de BSO geen enkele rol in”</a:t>
            </a:r>
          </a:p>
          <a:p>
            <a:pPr marL="0" indent="0">
              <a:buNone/>
            </a:pPr>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49896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Contacten met ouders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p:cNvPicPr>
            <a:picLocks noGrp="1" noChangeAspect="1"/>
          </p:cNvPicPr>
          <p:nvPr>
            <p:ph idx="1"/>
          </p:nvPr>
        </p:nvPicPr>
        <p:blipFill>
          <a:blip r:embed="rId5" cstate="email">
            <a:extLst>
              <a:ext uri="{28A0092B-C50C-407E-A947-70E740481C1C}">
                <a14:useLocalDpi xmlns:a14="http://schemas.microsoft.com/office/drawing/2010/main"/>
              </a:ext>
            </a:extLst>
          </a:blip>
          <a:srcRect l="-44806" r="-44806"/>
          <a:stretch>
            <a:fillRect/>
          </a:stretch>
        </p:blipFill>
        <p:spPr>
          <a:xfrm>
            <a:off x="457200" y="1898650"/>
            <a:ext cx="8229600" cy="4340225"/>
          </a:xfrm>
        </p:spPr>
      </p:pic>
    </p:spTree>
    <p:extLst>
      <p:ext uri="{BB962C8B-B14F-4D97-AF65-F5344CB8AC3E}">
        <p14:creationId xmlns:p14="http://schemas.microsoft.com/office/powerpoint/2010/main" val="252974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Pauze </a:t>
            </a:r>
          </a:p>
        </p:txBody>
      </p:sp>
      <p:pic>
        <p:nvPicPr>
          <p:cNvPr id="2" name="Tijdelijke aanduiding voor inhoud 1" descr="img_4032_102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898650"/>
            <a:ext cx="8229600" cy="4340225"/>
          </a:xfrm>
        </p:spPr>
      </p:pic>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30708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Interactief Voorlezen</a:t>
            </a:r>
          </a:p>
        </p:txBody>
      </p:sp>
      <p:sp>
        <p:nvSpPr>
          <p:cNvPr id="13" name="Tijdelijke aanduiding voor inhoud 12"/>
          <p:cNvSpPr>
            <a:spLocks noGrp="1"/>
          </p:cNvSpPr>
          <p:nvPr>
            <p:ph idx="1"/>
          </p:nvPr>
        </p:nvSpPr>
        <p:spPr>
          <a:xfrm>
            <a:off x="457200" y="2613450"/>
            <a:ext cx="8229600" cy="3709219"/>
          </a:xfrm>
        </p:spPr>
        <p:txBody>
          <a:bodyPr anchor="t">
            <a:normAutofit lnSpcReduction="10000"/>
          </a:bodyPr>
          <a:lstStyle/>
          <a:p>
            <a:r>
              <a:rPr lang="nl-NL" sz="2800" dirty="0"/>
              <a:t>Interactief voorlezen  </a:t>
            </a:r>
            <a:r>
              <a:rPr lang="nl-NL" sz="2800" dirty="0">
                <a:sym typeface="Wingdings"/>
              </a:rPr>
              <a:t> </a:t>
            </a:r>
          </a:p>
          <a:p>
            <a:r>
              <a:rPr lang="nl-NL" sz="2800" dirty="0"/>
              <a:t>Tijdens het voorlezen worden vragen gesteld </a:t>
            </a:r>
            <a:r>
              <a:rPr lang="nl-NL" sz="2800" dirty="0">
                <a:sym typeface="Wingdings"/>
              </a:rPr>
              <a:t> </a:t>
            </a:r>
            <a:r>
              <a:rPr lang="nl-NL" sz="2800" dirty="0"/>
              <a:t> interactie tussen het verhaal, de voorlezer en de luisteraars. </a:t>
            </a:r>
          </a:p>
          <a:p>
            <a:r>
              <a:rPr lang="nl-NL" sz="2800" dirty="0"/>
              <a:t>Ook spontane reacties van luisteraars kunnen interactie bevorderen. </a:t>
            </a:r>
          </a:p>
          <a:p>
            <a:endParaRPr lang="nl-NL" sz="2800" dirty="0"/>
          </a:p>
          <a:p>
            <a:r>
              <a:rPr lang="nl-NL" sz="2800" dirty="0"/>
              <a:t>Even oefenen met interactief voorlezen.</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5708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CB98836-8F5E-5E4F-B4CA-576FAC9BDF23}" type="slidenum">
              <a:rPr lang="nl-NL">
                <a:solidFill>
                  <a:schemeClr val="bg1"/>
                </a:solidFill>
              </a:rPr>
              <a:pPr eaLnBrk="1" hangingPunct="1"/>
              <a:t>14</a:t>
            </a:fld>
            <a:endParaRPr lang="nl-NL">
              <a:solidFill>
                <a:schemeClr val="bg1"/>
              </a:solidFill>
            </a:endParaRPr>
          </a:p>
        </p:txBody>
      </p:sp>
    </p:spTree>
    <p:extLst>
      <p:ext uri="{BB962C8B-B14F-4D97-AF65-F5344CB8AC3E}">
        <p14:creationId xmlns:p14="http://schemas.microsoft.com/office/powerpoint/2010/main" val="8305462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s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C80D1B4-7F69-F84C-BC8B-ED84839821B5}" type="slidenum">
              <a:rPr lang="nl-NL">
                <a:solidFill>
                  <a:schemeClr val="bg1"/>
                </a:solidFill>
              </a:rPr>
              <a:pPr eaLnBrk="1" hangingPunct="1"/>
              <a:t>15</a:t>
            </a:fld>
            <a:endParaRPr lang="nl-NL">
              <a:solidFill>
                <a:schemeClr val="bg1"/>
              </a:solidFill>
            </a:endParaRPr>
          </a:p>
        </p:txBody>
      </p:sp>
    </p:spTree>
    <p:extLst>
      <p:ext uri="{BB962C8B-B14F-4D97-AF65-F5344CB8AC3E}">
        <p14:creationId xmlns:p14="http://schemas.microsoft.com/office/powerpoint/2010/main" val="7292331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ns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0B17472-3775-4546-8573-AC0CD56C8A78}" type="slidenum">
              <a:rPr lang="nl-NL">
                <a:solidFill>
                  <a:schemeClr val="bg1"/>
                </a:solidFill>
              </a:rPr>
              <a:pPr eaLnBrk="1" hangingPunct="1"/>
              <a:t>16</a:t>
            </a:fld>
            <a:endParaRPr lang="nl-NL">
              <a:solidFill>
                <a:schemeClr val="bg1"/>
              </a:solidFill>
            </a:endParaRPr>
          </a:p>
        </p:txBody>
      </p:sp>
    </p:spTree>
    <p:extLst>
      <p:ext uri="{BB962C8B-B14F-4D97-AF65-F5344CB8AC3E}">
        <p14:creationId xmlns:p14="http://schemas.microsoft.com/office/powerpoint/2010/main" val="8655530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ns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2FDB73-882C-694D-8CFF-C3385E6B1E19}" type="slidenum">
              <a:rPr lang="nl-NL">
                <a:solidFill>
                  <a:schemeClr val="bg1"/>
                </a:solidFill>
              </a:rPr>
              <a:pPr eaLnBrk="1" hangingPunct="1"/>
              <a:t>17</a:t>
            </a:fld>
            <a:endParaRPr lang="nl-NL">
              <a:solidFill>
                <a:schemeClr val="bg1"/>
              </a:solidFill>
            </a:endParaRPr>
          </a:p>
        </p:txBody>
      </p:sp>
    </p:spTree>
    <p:extLst>
      <p:ext uri="{BB962C8B-B14F-4D97-AF65-F5344CB8AC3E}">
        <p14:creationId xmlns:p14="http://schemas.microsoft.com/office/powerpoint/2010/main" val="5100190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ns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59F9B5-FEA7-B442-B828-9E3512E84BC4}" type="slidenum">
              <a:rPr lang="nl-NL">
                <a:solidFill>
                  <a:schemeClr val="bg1"/>
                </a:solidFill>
              </a:rPr>
              <a:pPr eaLnBrk="1" hangingPunct="1"/>
              <a:t>18</a:t>
            </a:fld>
            <a:endParaRPr lang="nl-NL">
              <a:solidFill>
                <a:schemeClr val="bg1"/>
              </a:solidFill>
            </a:endParaRPr>
          </a:p>
        </p:txBody>
      </p:sp>
    </p:spTree>
    <p:extLst>
      <p:ext uri="{BB962C8B-B14F-4D97-AF65-F5344CB8AC3E}">
        <p14:creationId xmlns:p14="http://schemas.microsoft.com/office/powerpoint/2010/main" val="17406860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ns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CA09789-EB9E-E140-9D55-74612980BF3D}" type="slidenum">
              <a:rPr lang="nl-NL">
                <a:solidFill>
                  <a:schemeClr val="bg1"/>
                </a:solidFill>
              </a:rPr>
              <a:pPr eaLnBrk="1" hangingPunct="1"/>
              <a:t>19</a:t>
            </a:fld>
            <a:endParaRPr lang="nl-NL">
              <a:solidFill>
                <a:schemeClr val="bg1"/>
              </a:solidFill>
            </a:endParaRPr>
          </a:p>
        </p:txBody>
      </p:sp>
    </p:spTree>
    <p:extLst>
      <p:ext uri="{BB962C8B-B14F-4D97-AF65-F5344CB8AC3E}">
        <p14:creationId xmlns:p14="http://schemas.microsoft.com/office/powerpoint/2010/main" val="22197947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Voorwoord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p:cNvPicPr>
            <a:picLocks noGrp="1" noChangeAspect="1"/>
          </p:cNvPicPr>
          <p:nvPr>
            <p:ph idx="1"/>
          </p:nvPr>
        </p:nvPicPr>
        <p:blipFill>
          <a:blip r:embed="rId5" cstate="email">
            <a:extLst>
              <a:ext uri="{28A0092B-C50C-407E-A947-70E740481C1C}">
                <a14:useLocalDpi xmlns:a14="http://schemas.microsoft.com/office/drawing/2010/main"/>
              </a:ext>
            </a:extLst>
          </a:blip>
          <a:srcRect l="-94041" r="-94041"/>
          <a:stretch>
            <a:fillRect/>
          </a:stretch>
        </p:blipFill>
        <p:spPr>
          <a:xfrm>
            <a:off x="457200" y="2613025"/>
            <a:ext cx="8229600" cy="3709988"/>
          </a:xfrm>
        </p:spPr>
      </p:pic>
    </p:spTree>
    <p:extLst>
      <p:ext uri="{BB962C8B-B14F-4D97-AF65-F5344CB8AC3E}">
        <p14:creationId xmlns:p14="http://schemas.microsoft.com/office/powerpoint/2010/main" val="245721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ns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240D0E-4394-BA42-99F3-6F76A00411C5}" type="slidenum">
              <a:rPr lang="nl-NL">
                <a:solidFill>
                  <a:schemeClr val="bg1"/>
                </a:solidFill>
              </a:rPr>
              <a:pPr eaLnBrk="1" hangingPunct="1"/>
              <a:t>20</a:t>
            </a:fld>
            <a:endParaRPr lang="nl-NL">
              <a:solidFill>
                <a:schemeClr val="bg1"/>
              </a:solidFill>
            </a:endParaRPr>
          </a:p>
        </p:txBody>
      </p:sp>
    </p:spTree>
    <p:extLst>
      <p:ext uri="{BB962C8B-B14F-4D97-AF65-F5344CB8AC3E}">
        <p14:creationId xmlns:p14="http://schemas.microsoft.com/office/powerpoint/2010/main" val="35460875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ns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47675"/>
            <a:ext cx="10045700" cy="775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jdelijke aanduiding voor dianummer 2"/>
          <p:cNvSpPr>
            <a:spLocks noGrp="1"/>
          </p:cNvSpPr>
          <p:nvPr>
            <p:ph type="sldNum" sz="quarter" idx="4294967295"/>
          </p:nvPr>
        </p:nvSpPr>
        <p:spPr>
          <a:xfrm>
            <a:off x="84138" y="6242050"/>
            <a:ext cx="587375" cy="4889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A50DEAB-ABE0-794C-9BBB-DE57B3806763}" type="slidenum">
              <a:rPr lang="nl-NL">
                <a:solidFill>
                  <a:schemeClr val="bg1"/>
                </a:solidFill>
              </a:rPr>
              <a:pPr eaLnBrk="1" hangingPunct="1"/>
              <a:t>21</a:t>
            </a:fld>
            <a:endParaRPr lang="nl-NL">
              <a:solidFill>
                <a:schemeClr val="bg1"/>
              </a:solidFill>
            </a:endParaRPr>
          </a:p>
        </p:txBody>
      </p:sp>
    </p:spTree>
    <p:extLst>
      <p:ext uri="{BB962C8B-B14F-4D97-AF65-F5344CB8AC3E}">
        <p14:creationId xmlns:p14="http://schemas.microsoft.com/office/powerpoint/2010/main" val="31232637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650874" y="768425"/>
            <a:ext cx="8035925" cy="1009575"/>
          </a:xfrm>
        </p:spPr>
        <p:txBody>
          <a:bodyPr anchor="t">
            <a:normAutofit/>
          </a:bodyPr>
          <a:lstStyle/>
          <a:p>
            <a:r>
              <a:rPr lang="nl-NL" sz="4000" dirty="0">
                <a:latin typeface="Arial" charset="0"/>
                <a:cs typeface="Arial" charset="0"/>
              </a:rPr>
              <a:t>Effecten van soorten vragen</a:t>
            </a:r>
            <a:endParaRPr lang="nl-NL" sz="4000" dirty="0"/>
          </a:p>
        </p:txBody>
      </p:sp>
      <p:sp>
        <p:nvSpPr>
          <p:cNvPr id="13" name="Tijdelijke aanduiding voor inhoud 12"/>
          <p:cNvSpPr>
            <a:spLocks noGrp="1"/>
          </p:cNvSpPr>
          <p:nvPr>
            <p:ph sz="half" idx="1"/>
          </p:nvPr>
        </p:nvSpPr>
        <p:spPr>
          <a:xfrm>
            <a:off x="457199" y="1600200"/>
            <a:ext cx="7417837" cy="4525963"/>
          </a:xfrm>
        </p:spPr>
        <p:txBody>
          <a:bodyPr anchor="t">
            <a:normAutofit/>
          </a:bodyPr>
          <a:lstStyle/>
          <a:p>
            <a:pPr algn="ctr">
              <a:buNone/>
            </a:pPr>
            <a:endParaRPr lang="nl-NL" sz="4000" dirty="0"/>
          </a:p>
          <a:p>
            <a:pPr algn="ctr">
              <a:buNone/>
            </a:pPr>
            <a:endParaRPr lang="nl-NL" sz="4000" dirty="0"/>
          </a:p>
          <a:p>
            <a:pPr algn="ctr">
              <a:buNone/>
            </a:pPr>
            <a:r>
              <a:rPr lang="nl-NL" sz="4000" dirty="0"/>
              <a:t>Wat voor soort vragen heb jullie allemaal gehoord?</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51939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650874" y="768425"/>
            <a:ext cx="8035925" cy="1009575"/>
          </a:xfrm>
        </p:spPr>
        <p:txBody>
          <a:bodyPr anchor="t">
            <a:normAutofit/>
          </a:bodyPr>
          <a:lstStyle/>
          <a:p>
            <a:r>
              <a:rPr lang="nl-NL" sz="4000" dirty="0">
                <a:latin typeface="Arial" charset="0"/>
                <a:cs typeface="Arial" charset="0"/>
              </a:rPr>
              <a:t>Effecten van soorten vragen</a:t>
            </a:r>
            <a:endParaRPr lang="nl-NL" sz="4000" dirty="0"/>
          </a:p>
        </p:txBody>
      </p:sp>
      <p:sp>
        <p:nvSpPr>
          <p:cNvPr id="13" name="Tijdelijke aanduiding voor inhoud 12"/>
          <p:cNvSpPr>
            <a:spLocks noGrp="1"/>
          </p:cNvSpPr>
          <p:nvPr>
            <p:ph sz="half" idx="1"/>
          </p:nvPr>
        </p:nvSpPr>
        <p:spPr/>
        <p:txBody>
          <a:bodyPr anchor="t">
            <a:normAutofit fontScale="92500"/>
          </a:bodyPr>
          <a:lstStyle/>
          <a:p>
            <a:pPr marL="609600" indent="-609600">
              <a:buNone/>
            </a:pPr>
            <a:r>
              <a:rPr lang="nl-NL" u="sng" dirty="0">
                <a:latin typeface="Arial" charset="0"/>
                <a:cs typeface="Arial" charset="0"/>
              </a:rPr>
              <a:t>Soort vraag</a:t>
            </a:r>
          </a:p>
          <a:p>
            <a:pPr marL="609600" indent="-609600">
              <a:buNone/>
            </a:pPr>
            <a:endParaRPr lang="nl-NL" u="sng" dirty="0">
              <a:latin typeface="Arial" charset="0"/>
              <a:cs typeface="Arial" charset="0"/>
            </a:endParaRPr>
          </a:p>
          <a:p>
            <a:pPr marL="609600" indent="-609600"/>
            <a:r>
              <a:rPr lang="nl-NL" dirty="0">
                <a:latin typeface="Arial" charset="0"/>
                <a:cs typeface="Arial" charset="0"/>
              </a:rPr>
              <a:t>Aanwijsvraag </a:t>
            </a:r>
          </a:p>
          <a:p>
            <a:pPr marL="609600" indent="-609600"/>
            <a:r>
              <a:rPr lang="nl-NL" dirty="0">
                <a:latin typeface="Arial" charset="0"/>
                <a:cs typeface="Arial" charset="0"/>
              </a:rPr>
              <a:t>Ja/nee-vragen</a:t>
            </a:r>
          </a:p>
          <a:p>
            <a:pPr marL="609600" indent="-609600"/>
            <a:r>
              <a:rPr lang="nl-NL" dirty="0">
                <a:latin typeface="Arial" charset="0"/>
                <a:cs typeface="Arial" charset="0"/>
              </a:rPr>
              <a:t>Wat-, wie-, of-vragen</a:t>
            </a:r>
          </a:p>
          <a:p>
            <a:pPr marL="609600" indent="-609600"/>
            <a:r>
              <a:rPr lang="nl-NL" dirty="0">
                <a:latin typeface="Arial" charset="0"/>
                <a:cs typeface="Arial" charset="0"/>
              </a:rPr>
              <a:t>Waarom-, hoe-vragen</a:t>
            </a:r>
          </a:p>
          <a:p>
            <a:pPr marL="609600" indent="-609600"/>
            <a:r>
              <a:rPr lang="nl-NL" dirty="0">
                <a:latin typeface="Arial" charset="0"/>
                <a:cs typeface="Arial" charset="0"/>
              </a:rPr>
              <a:t>Tegendeelvragen</a:t>
            </a:r>
          </a:p>
          <a:p>
            <a:pPr marL="609600" indent="-609600"/>
            <a:r>
              <a:rPr lang="nl-NL" dirty="0">
                <a:latin typeface="Arial" charset="0"/>
                <a:cs typeface="Arial" charset="0"/>
              </a:rPr>
              <a:t>Open vragen</a:t>
            </a:r>
          </a:p>
          <a:p>
            <a:pPr algn="ctr">
              <a:buNone/>
            </a:pPr>
            <a:endParaRPr lang="nl-NL" sz="2800" dirty="0"/>
          </a:p>
        </p:txBody>
      </p:sp>
      <p:sp>
        <p:nvSpPr>
          <p:cNvPr id="2" name="Tijdelijke aanduiding voor inhoud 1"/>
          <p:cNvSpPr>
            <a:spLocks noGrp="1"/>
          </p:cNvSpPr>
          <p:nvPr>
            <p:ph sz="half" idx="2"/>
          </p:nvPr>
        </p:nvSpPr>
        <p:spPr/>
        <p:txBody>
          <a:bodyPr>
            <a:normAutofit fontScale="92500"/>
          </a:bodyPr>
          <a:lstStyle/>
          <a:p>
            <a:pPr>
              <a:spcBef>
                <a:spcPct val="50000"/>
              </a:spcBef>
            </a:pPr>
            <a:r>
              <a:rPr lang="nl-NL" u="sng" dirty="0">
                <a:latin typeface="Arial Unicode MS" charset="0"/>
              </a:rPr>
              <a:t>Taalproductie</a:t>
            </a:r>
          </a:p>
          <a:p>
            <a:pPr algn="ctr">
              <a:spcBef>
                <a:spcPct val="50000"/>
              </a:spcBef>
            </a:pPr>
            <a:r>
              <a:rPr lang="nl-NL" dirty="0">
                <a:latin typeface="Arial Unicode MS" charset="0"/>
              </a:rPr>
              <a:t>weinig</a:t>
            </a:r>
            <a:endParaRPr lang="nl-NL" sz="3600" u="sng" dirty="0">
              <a:latin typeface="Times New Roman" charset="0"/>
            </a:endParaRPr>
          </a:p>
          <a:p>
            <a:pPr>
              <a:spcBef>
                <a:spcPct val="50000"/>
              </a:spcBef>
            </a:pPr>
            <a:endParaRPr lang="nl-NL" sz="3600" u="sng" dirty="0">
              <a:latin typeface="Times New Roman" charset="0"/>
            </a:endParaRPr>
          </a:p>
          <a:p>
            <a:pPr>
              <a:spcBef>
                <a:spcPct val="50000"/>
              </a:spcBef>
            </a:pPr>
            <a:endParaRPr lang="nl-NL" sz="3600" u="sng" dirty="0">
              <a:latin typeface="Times New Roman" charset="0"/>
            </a:endParaRPr>
          </a:p>
          <a:p>
            <a:pPr algn="ctr">
              <a:spcBef>
                <a:spcPct val="50000"/>
              </a:spcBef>
            </a:pPr>
            <a:endParaRPr lang="nl-NL" sz="2400" dirty="0">
              <a:latin typeface="Times New Roman" charset="0"/>
            </a:endParaRPr>
          </a:p>
          <a:p>
            <a:pPr algn="ctr">
              <a:spcBef>
                <a:spcPct val="50000"/>
              </a:spcBef>
            </a:pPr>
            <a:endParaRPr lang="nl-NL" sz="900" dirty="0">
              <a:latin typeface="Arial Unicode MS" charset="0"/>
            </a:endParaRPr>
          </a:p>
          <a:p>
            <a:pPr algn="ctr">
              <a:spcBef>
                <a:spcPct val="50000"/>
              </a:spcBef>
            </a:pPr>
            <a:endParaRPr lang="nl-NL" sz="900" dirty="0">
              <a:latin typeface="Arial Unicode MS" charset="0"/>
            </a:endParaRPr>
          </a:p>
          <a:p>
            <a:pPr algn="ctr">
              <a:spcBef>
                <a:spcPct val="50000"/>
              </a:spcBef>
            </a:pPr>
            <a:r>
              <a:rPr lang="nl-NL" dirty="0">
                <a:latin typeface="Arial Unicode MS" charset="0"/>
              </a:rPr>
              <a:t>veel</a:t>
            </a:r>
          </a:p>
          <a:p>
            <a:endParaRPr lang="nl-NL"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
        <p:nvSpPr>
          <p:cNvPr id="7" name="AutoShape 5"/>
          <p:cNvSpPr>
            <a:spLocks noChangeArrowheads="1"/>
          </p:cNvSpPr>
          <p:nvPr/>
        </p:nvSpPr>
        <p:spPr bwMode="auto">
          <a:xfrm>
            <a:off x="8096250" y="2775364"/>
            <a:ext cx="360363" cy="2376488"/>
          </a:xfrm>
          <a:prstGeom prst="downArrow">
            <a:avLst>
              <a:gd name="adj1" fmla="val 50000"/>
              <a:gd name="adj2" fmla="val 164868"/>
            </a:avLst>
          </a:prstGeom>
          <a:solidFill>
            <a:schemeClr val="accent1"/>
          </a:solidFill>
          <a:ln w="9525">
            <a:solidFill>
              <a:schemeClr val="tx1"/>
            </a:solidFill>
            <a:miter lim="800000"/>
            <a:headEnd/>
            <a:tailEnd/>
          </a:ln>
        </p:spPr>
        <p:txBody>
          <a:bodyPr wrap="none" anchor="ctr"/>
          <a:lstStyle/>
          <a:p>
            <a:endParaRPr lang="nl-NL"/>
          </a:p>
        </p:txBody>
      </p:sp>
    </p:spTree>
    <p:extLst>
      <p:ext uri="{BB962C8B-B14F-4D97-AF65-F5344CB8AC3E}">
        <p14:creationId xmlns:p14="http://schemas.microsoft.com/office/powerpoint/2010/main" val="128541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46138"/>
            <a:ext cx="8229600" cy="1143000"/>
          </a:xfrm>
        </p:spPr>
        <p:txBody>
          <a:bodyPr anchor="t">
            <a:noAutofit/>
          </a:bodyPr>
          <a:lstStyle/>
          <a:p>
            <a:r>
              <a:rPr lang="en-US" sz="4000" dirty="0" err="1">
                <a:latin typeface="Arial" charset="0"/>
                <a:cs typeface="Arial" charset="0"/>
              </a:rPr>
              <a:t>Interactief</a:t>
            </a:r>
            <a:r>
              <a:rPr lang="en-US" sz="4000" dirty="0">
                <a:latin typeface="Arial" charset="0"/>
                <a:cs typeface="Arial" charset="0"/>
              </a:rPr>
              <a:t> </a:t>
            </a:r>
            <a:r>
              <a:rPr lang="en-US" sz="4000" dirty="0" err="1">
                <a:latin typeface="Arial" charset="0"/>
                <a:cs typeface="Arial" charset="0"/>
              </a:rPr>
              <a:t>voorlezen</a:t>
            </a:r>
            <a:r>
              <a:rPr lang="en-US" sz="4000" dirty="0">
                <a:latin typeface="Arial" charset="0"/>
                <a:cs typeface="Arial" charset="0"/>
              </a:rPr>
              <a:t>: </a:t>
            </a:r>
            <a:br>
              <a:rPr lang="en-US" sz="4000" dirty="0">
                <a:latin typeface="Arial" charset="0"/>
                <a:cs typeface="Arial" charset="0"/>
              </a:rPr>
            </a:br>
            <a:r>
              <a:rPr lang="en-US" sz="4000" dirty="0" err="1">
                <a:latin typeface="Arial" charset="0"/>
                <a:cs typeface="Arial" charset="0"/>
              </a:rPr>
              <a:t>stimuleren</a:t>
            </a:r>
            <a:r>
              <a:rPr lang="en-US" sz="4000" dirty="0">
                <a:latin typeface="Arial" charset="0"/>
                <a:cs typeface="Arial" charset="0"/>
              </a:rPr>
              <a:t> van de </a:t>
            </a:r>
            <a:r>
              <a:rPr lang="en-US" sz="4000" dirty="0" err="1">
                <a:latin typeface="Arial" charset="0"/>
                <a:cs typeface="Arial" charset="0"/>
              </a:rPr>
              <a:t>taalontwikkeling</a:t>
            </a:r>
            <a:endParaRPr lang="nl-NL" sz="4000" dirty="0"/>
          </a:p>
        </p:txBody>
      </p:sp>
      <p:sp>
        <p:nvSpPr>
          <p:cNvPr id="13" name="Tijdelijke aanduiding voor inhoud 12"/>
          <p:cNvSpPr>
            <a:spLocks noGrp="1"/>
          </p:cNvSpPr>
          <p:nvPr>
            <p:ph sz="half" idx="1"/>
          </p:nvPr>
        </p:nvSpPr>
        <p:spPr>
          <a:xfrm>
            <a:off x="457200" y="2286000"/>
            <a:ext cx="4038600" cy="3840163"/>
          </a:xfrm>
        </p:spPr>
        <p:txBody>
          <a:bodyPr anchor="t">
            <a:normAutofit/>
          </a:bodyPr>
          <a:lstStyle/>
          <a:p>
            <a:pPr>
              <a:spcAft>
                <a:spcPct val="50000"/>
              </a:spcAft>
            </a:pPr>
            <a:r>
              <a:rPr lang="en-US" dirty="0" err="1">
                <a:latin typeface="Arial Unicode MS" charset="0"/>
                <a:cs typeface="Arial" charset="0"/>
              </a:rPr>
              <a:t>Taalaanbod</a:t>
            </a:r>
            <a:endParaRPr lang="en-US" dirty="0">
              <a:latin typeface="Arial Unicode MS" charset="0"/>
              <a:cs typeface="Arial" charset="0"/>
            </a:endParaRPr>
          </a:p>
          <a:p>
            <a:pPr>
              <a:spcAft>
                <a:spcPct val="50000"/>
              </a:spcAft>
            </a:pPr>
            <a:r>
              <a:rPr lang="en-US" dirty="0" err="1">
                <a:latin typeface="Arial Unicode MS" charset="0"/>
                <a:cs typeface="Arial" charset="0"/>
              </a:rPr>
              <a:t>Taalproductie</a:t>
            </a:r>
            <a:endParaRPr lang="en-US" dirty="0">
              <a:latin typeface="Arial Unicode MS" charset="0"/>
              <a:cs typeface="Arial" charset="0"/>
            </a:endParaRPr>
          </a:p>
          <a:p>
            <a:pPr>
              <a:spcAft>
                <a:spcPct val="50000"/>
              </a:spcAft>
            </a:pPr>
            <a:r>
              <a:rPr lang="en-US" dirty="0">
                <a:latin typeface="Arial Unicode MS" charset="0"/>
                <a:cs typeface="Arial" charset="0"/>
              </a:rPr>
              <a:t>Feedback</a:t>
            </a:r>
            <a:endParaRPr lang="nl-NL" dirty="0">
              <a:latin typeface="Arial Unicode MS" charset="0"/>
              <a:cs typeface="Arial" charset="0"/>
            </a:endParaRPr>
          </a:p>
          <a:p>
            <a:pPr algn="ctr">
              <a:buNone/>
            </a:pPr>
            <a:endParaRPr lang="nl-NL" sz="2800" dirty="0"/>
          </a:p>
        </p:txBody>
      </p:sp>
      <p:sp>
        <p:nvSpPr>
          <p:cNvPr id="2" name="Tijdelijke aanduiding voor inhoud 1"/>
          <p:cNvSpPr>
            <a:spLocks noGrp="1"/>
          </p:cNvSpPr>
          <p:nvPr>
            <p:ph sz="half" idx="2"/>
          </p:nvPr>
        </p:nvSpPr>
        <p:spPr>
          <a:xfrm>
            <a:off x="4762500" y="2286000"/>
            <a:ext cx="3924300" cy="3840163"/>
          </a:xfrm>
        </p:spPr>
        <p:txBody>
          <a:bodyPr>
            <a:normAutofit/>
          </a:bodyPr>
          <a:lstStyle/>
          <a:p>
            <a:endParaRPr lang="nl-NL"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grpSp>
        <p:nvGrpSpPr>
          <p:cNvPr id="7" name="Group 4"/>
          <p:cNvGrpSpPr>
            <a:grpSpLocks/>
          </p:cNvGrpSpPr>
          <p:nvPr/>
        </p:nvGrpSpPr>
        <p:grpSpPr bwMode="auto">
          <a:xfrm>
            <a:off x="5100847" y="2495550"/>
            <a:ext cx="3124200" cy="3048000"/>
            <a:chOff x="1632" y="1248"/>
            <a:chExt cx="2682" cy="2286"/>
          </a:xfrm>
        </p:grpSpPr>
        <p:sp>
          <p:nvSpPr>
            <p:cNvPr id="8"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0"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nl-NL"/>
            </a:p>
          </p:txBody>
        </p:sp>
        <p:sp>
          <p:nvSpPr>
            <p:cNvPr id="9" name="AutoShape 6"/>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0"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nl-NL"/>
            </a:p>
          </p:txBody>
        </p:sp>
        <p:sp>
          <p:nvSpPr>
            <p:cNvPr id="10" name="AutoShape 7"/>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80"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nl-NL"/>
            </a:p>
          </p:txBody>
        </p:sp>
      </p:grpSp>
    </p:spTree>
    <p:extLst>
      <p:ext uri="{BB962C8B-B14F-4D97-AF65-F5344CB8AC3E}">
        <p14:creationId xmlns:p14="http://schemas.microsoft.com/office/powerpoint/2010/main" val="378546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533400" y="846138"/>
            <a:ext cx="8229600" cy="1143000"/>
          </a:xfrm>
        </p:spPr>
        <p:txBody>
          <a:bodyPr anchor="t">
            <a:normAutofit/>
          </a:bodyPr>
          <a:lstStyle/>
          <a:p>
            <a:r>
              <a:rPr lang="en-US" sz="4000" dirty="0" err="1">
                <a:latin typeface="Arial" charset="0"/>
                <a:cs typeface="Arial" charset="0"/>
              </a:rPr>
              <a:t>Interactieve</a:t>
            </a:r>
            <a:r>
              <a:rPr lang="en-US" sz="4000" dirty="0">
                <a:latin typeface="Arial" charset="0"/>
                <a:cs typeface="Arial" charset="0"/>
              </a:rPr>
              <a:t> </a:t>
            </a:r>
            <a:r>
              <a:rPr lang="en-US" sz="4000" dirty="0" err="1">
                <a:latin typeface="Arial" charset="0"/>
                <a:cs typeface="Arial" charset="0"/>
              </a:rPr>
              <a:t>kernvaardigheden</a:t>
            </a:r>
            <a:endParaRPr lang="nl-NL" sz="4000" dirty="0"/>
          </a:p>
        </p:txBody>
      </p:sp>
      <p:sp>
        <p:nvSpPr>
          <p:cNvPr id="13" name="Tijdelijke aanduiding voor inhoud 12"/>
          <p:cNvSpPr>
            <a:spLocks noGrp="1"/>
          </p:cNvSpPr>
          <p:nvPr>
            <p:ph sz="half" idx="1"/>
          </p:nvPr>
        </p:nvSpPr>
        <p:spPr>
          <a:xfrm>
            <a:off x="457200" y="2222500"/>
            <a:ext cx="4038600" cy="3903663"/>
          </a:xfrm>
        </p:spPr>
        <p:txBody>
          <a:bodyPr anchor="t">
            <a:normAutofit fontScale="85000" lnSpcReduction="10000"/>
          </a:bodyPr>
          <a:lstStyle/>
          <a:p>
            <a:pPr marL="457200" indent="-457200">
              <a:buFontTx/>
              <a:buAutoNum type="arabicPeriod"/>
            </a:pPr>
            <a:r>
              <a:rPr lang="en-US" dirty="0" err="1">
                <a:latin typeface="Arial Unicode MS" charset="0"/>
                <a:cs typeface="Arial" charset="0"/>
              </a:rPr>
              <a:t>Laat</a:t>
            </a:r>
            <a:r>
              <a:rPr lang="en-US" dirty="0">
                <a:latin typeface="Arial Unicode MS" charset="0"/>
                <a:cs typeface="Arial" charset="0"/>
              </a:rPr>
              <a:t> </a:t>
            </a:r>
            <a:r>
              <a:rPr lang="en-US" dirty="0" err="1">
                <a:latin typeface="Arial Unicode MS" charset="0"/>
                <a:cs typeface="Arial" charset="0"/>
              </a:rPr>
              <a:t>kaft</a:t>
            </a:r>
            <a:r>
              <a:rPr lang="en-US" dirty="0">
                <a:latin typeface="Arial Unicode MS" charset="0"/>
                <a:cs typeface="Arial" charset="0"/>
              </a:rPr>
              <a:t> </a:t>
            </a:r>
            <a:r>
              <a:rPr lang="en-US" dirty="0" err="1">
                <a:latin typeface="Arial Unicode MS" charset="0"/>
                <a:cs typeface="Arial" charset="0"/>
              </a:rPr>
              <a:t>zien</a:t>
            </a:r>
            <a:r>
              <a:rPr lang="en-US" dirty="0">
                <a:latin typeface="Arial Unicode MS" charset="0"/>
                <a:cs typeface="Arial" charset="0"/>
              </a:rPr>
              <a:t> en </a:t>
            </a:r>
            <a:r>
              <a:rPr lang="en-US" dirty="0" err="1">
                <a:latin typeface="Arial Unicode MS" charset="0"/>
                <a:cs typeface="Arial" charset="0"/>
              </a:rPr>
              <a:t>praat</a:t>
            </a:r>
            <a:r>
              <a:rPr lang="en-US" dirty="0">
                <a:latin typeface="Arial Unicode MS" charset="0"/>
                <a:cs typeface="Arial" charset="0"/>
              </a:rPr>
              <a:t> </a:t>
            </a:r>
            <a:r>
              <a:rPr lang="en-US" dirty="0" err="1">
                <a:latin typeface="Arial Unicode MS" charset="0"/>
                <a:cs typeface="Arial" charset="0"/>
              </a:rPr>
              <a:t>erover</a:t>
            </a:r>
            <a:endParaRPr lang="en-US" dirty="0">
              <a:latin typeface="Arial Unicode MS" charset="0"/>
              <a:cs typeface="Arial" charset="0"/>
            </a:endParaRPr>
          </a:p>
          <a:p>
            <a:pPr marL="457200" indent="-457200">
              <a:buFontTx/>
              <a:buAutoNum type="arabicPeriod"/>
            </a:pPr>
            <a:r>
              <a:rPr lang="en-US" dirty="0" err="1">
                <a:latin typeface="Arial Unicode MS" charset="0"/>
                <a:cs typeface="Arial" charset="0"/>
              </a:rPr>
              <a:t>Ga</a:t>
            </a:r>
            <a:r>
              <a:rPr lang="en-US" dirty="0">
                <a:latin typeface="Arial Unicode MS" charset="0"/>
                <a:cs typeface="Arial" charset="0"/>
              </a:rPr>
              <a:t> in op </a:t>
            </a:r>
            <a:r>
              <a:rPr lang="en-US" dirty="0" err="1">
                <a:latin typeface="Arial Unicode MS" charset="0"/>
                <a:cs typeface="Arial" charset="0"/>
              </a:rPr>
              <a:t>eigen</a:t>
            </a:r>
            <a:r>
              <a:rPr lang="en-US" dirty="0">
                <a:latin typeface="Arial Unicode MS" charset="0"/>
                <a:cs typeface="Arial" charset="0"/>
              </a:rPr>
              <a:t> </a:t>
            </a:r>
            <a:r>
              <a:rPr lang="en-US" dirty="0" err="1">
                <a:latin typeface="Arial Unicode MS" charset="0"/>
                <a:cs typeface="Arial" charset="0"/>
              </a:rPr>
              <a:t>ervaringen</a:t>
            </a:r>
            <a:r>
              <a:rPr lang="en-US" dirty="0">
                <a:latin typeface="Arial Unicode MS" charset="0"/>
                <a:cs typeface="Arial" charset="0"/>
              </a:rPr>
              <a:t> van </a:t>
            </a:r>
            <a:r>
              <a:rPr lang="en-US" dirty="0" err="1">
                <a:latin typeface="Arial Unicode MS" charset="0"/>
                <a:cs typeface="Arial" charset="0"/>
              </a:rPr>
              <a:t>kinderen</a:t>
            </a:r>
            <a:endParaRPr lang="en-US" dirty="0">
              <a:latin typeface="Arial Unicode MS" charset="0"/>
              <a:cs typeface="Arial" charset="0"/>
            </a:endParaRPr>
          </a:p>
          <a:p>
            <a:pPr marL="457200" indent="-457200">
              <a:buFontTx/>
              <a:buAutoNum type="arabicPeriod"/>
            </a:pPr>
            <a:r>
              <a:rPr lang="en-US" dirty="0" err="1">
                <a:latin typeface="Arial Unicode MS" charset="0"/>
                <a:cs typeface="Arial" charset="0"/>
              </a:rPr>
              <a:t>Laat</a:t>
            </a:r>
            <a:r>
              <a:rPr lang="en-US" dirty="0">
                <a:latin typeface="Arial Unicode MS" charset="0"/>
                <a:cs typeface="Arial" charset="0"/>
              </a:rPr>
              <a:t> </a:t>
            </a:r>
            <a:r>
              <a:rPr lang="en-US" dirty="0" err="1">
                <a:latin typeface="Arial Unicode MS" charset="0"/>
                <a:cs typeface="Arial" charset="0"/>
              </a:rPr>
              <a:t>kinderen</a:t>
            </a:r>
            <a:r>
              <a:rPr lang="en-US" dirty="0">
                <a:latin typeface="Arial Unicode MS" charset="0"/>
                <a:cs typeface="Arial" charset="0"/>
              </a:rPr>
              <a:t> </a:t>
            </a:r>
            <a:r>
              <a:rPr lang="en-US" dirty="0" err="1">
                <a:latin typeface="Arial Unicode MS" charset="0"/>
                <a:cs typeface="Arial" charset="0"/>
              </a:rPr>
              <a:t>voorspellen</a:t>
            </a:r>
            <a:endParaRPr lang="en-US" dirty="0">
              <a:latin typeface="Arial Unicode MS" charset="0"/>
              <a:cs typeface="Arial" charset="0"/>
            </a:endParaRPr>
          </a:p>
          <a:p>
            <a:pPr marL="457200" indent="-457200">
              <a:buFontTx/>
              <a:buAutoNum type="arabicPeriod"/>
            </a:pPr>
            <a:r>
              <a:rPr lang="en-US" dirty="0" err="1">
                <a:latin typeface="Arial Unicode MS" charset="0"/>
                <a:cs typeface="Arial" charset="0"/>
              </a:rPr>
              <a:t>Stel</a:t>
            </a:r>
            <a:r>
              <a:rPr lang="en-US" dirty="0">
                <a:latin typeface="Arial Unicode MS" charset="0"/>
                <a:cs typeface="Arial" charset="0"/>
              </a:rPr>
              <a:t> </a:t>
            </a:r>
            <a:r>
              <a:rPr lang="en-US" dirty="0" err="1">
                <a:latin typeface="Arial Unicode MS" charset="0"/>
                <a:cs typeface="Arial" charset="0"/>
              </a:rPr>
              <a:t>vooraf</a:t>
            </a:r>
            <a:r>
              <a:rPr lang="en-US" dirty="0">
                <a:latin typeface="Arial Unicode MS" charset="0"/>
                <a:cs typeface="Arial" charset="0"/>
              </a:rPr>
              <a:t> </a:t>
            </a:r>
            <a:r>
              <a:rPr lang="en-US" dirty="0" err="1">
                <a:latin typeface="Arial Unicode MS" charset="0"/>
                <a:cs typeface="Arial" charset="0"/>
              </a:rPr>
              <a:t>een</a:t>
            </a:r>
            <a:r>
              <a:rPr lang="en-US" dirty="0">
                <a:latin typeface="Arial Unicode MS" charset="0"/>
                <a:cs typeface="Arial" charset="0"/>
              </a:rPr>
              <a:t> </a:t>
            </a:r>
            <a:r>
              <a:rPr lang="en-US" dirty="0" err="1">
                <a:latin typeface="Arial Unicode MS" charset="0"/>
                <a:cs typeface="Arial" charset="0"/>
              </a:rPr>
              <a:t>luistervraag</a:t>
            </a:r>
            <a:endParaRPr lang="en-US" dirty="0">
              <a:latin typeface="Arial Unicode MS" charset="0"/>
              <a:cs typeface="Arial" charset="0"/>
            </a:endParaRPr>
          </a:p>
          <a:p>
            <a:pPr marL="457200" indent="-457200">
              <a:buFontTx/>
              <a:buAutoNum type="arabicPeriod"/>
            </a:pPr>
            <a:r>
              <a:rPr lang="en-US" dirty="0" err="1">
                <a:latin typeface="Arial Unicode MS" charset="0"/>
                <a:cs typeface="Arial" charset="0"/>
              </a:rPr>
              <a:t>Geef</a:t>
            </a:r>
            <a:r>
              <a:rPr lang="en-US" dirty="0">
                <a:latin typeface="Arial Unicode MS" charset="0"/>
                <a:cs typeface="Arial" charset="0"/>
              </a:rPr>
              <a:t> </a:t>
            </a:r>
            <a:r>
              <a:rPr lang="en-US" dirty="0" err="1">
                <a:latin typeface="Arial Unicode MS" charset="0"/>
                <a:cs typeface="Arial" charset="0"/>
              </a:rPr>
              <a:t>ruimte</a:t>
            </a:r>
            <a:r>
              <a:rPr lang="en-US" dirty="0">
                <a:latin typeface="Arial Unicode MS" charset="0"/>
                <a:cs typeface="Arial" charset="0"/>
              </a:rPr>
              <a:t> </a:t>
            </a:r>
            <a:r>
              <a:rPr lang="en-US" dirty="0" err="1">
                <a:latin typeface="Arial Unicode MS" charset="0"/>
                <a:cs typeface="Arial" charset="0"/>
              </a:rPr>
              <a:t>voor</a:t>
            </a:r>
            <a:r>
              <a:rPr lang="en-US" dirty="0">
                <a:latin typeface="Arial Unicode MS" charset="0"/>
                <a:cs typeface="Arial" charset="0"/>
              </a:rPr>
              <a:t> </a:t>
            </a:r>
            <a:r>
              <a:rPr lang="en-US" dirty="0" err="1">
                <a:latin typeface="Arial Unicode MS" charset="0"/>
                <a:cs typeface="Arial" charset="0"/>
              </a:rPr>
              <a:t>inbreng</a:t>
            </a:r>
            <a:endParaRPr lang="en-US" dirty="0">
              <a:latin typeface="Arial Unicode MS" charset="0"/>
              <a:cs typeface="Arial" charset="0"/>
            </a:endParaRPr>
          </a:p>
          <a:p>
            <a:pPr marL="457200" indent="-457200">
              <a:buFontTx/>
              <a:buAutoNum type="arabicPeriod"/>
            </a:pPr>
            <a:r>
              <a:rPr lang="en-US" dirty="0" err="1">
                <a:latin typeface="Arial Unicode MS" charset="0"/>
                <a:cs typeface="Arial" charset="0"/>
              </a:rPr>
              <a:t>Reageer</a:t>
            </a:r>
            <a:r>
              <a:rPr lang="en-US" dirty="0">
                <a:latin typeface="Arial Unicode MS" charset="0"/>
                <a:cs typeface="Arial" charset="0"/>
              </a:rPr>
              <a:t> op </a:t>
            </a:r>
            <a:r>
              <a:rPr lang="en-US" dirty="0" err="1">
                <a:latin typeface="Arial Unicode MS" charset="0"/>
                <a:cs typeface="Arial" charset="0"/>
              </a:rPr>
              <a:t>inbreng</a:t>
            </a:r>
            <a:endParaRPr lang="en-US" dirty="0">
              <a:latin typeface="Arial Unicode MS" charset="0"/>
              <a:cs typeface="Arial" charset="0"/>
            </a:endParaRPr>
          </a:p>
          <a:p>
            <a:pPr algn="ctr">
              <a:buNone/>
            </a:pPr>
            <a:endParaRPr lang="nl-NL" sz="2800" dirty="0"/>
          </a:p>
        </p:txBody>
      </p:sp>
      <p:sp>
        <p:nvSpPr>
          <p:cNvPr id="2" name="Tijdelijke aanduiding voor inhoud 1"/>
          <p:cNvSpPr>
            <a:spLocks noGrp="1"/>
          </p:cNvSpPr>
          <p:nvPr>
            <p:ph sz="half" idx="2"/>
          </p:nvPr>
        </p:nvSpPr>
        <p:spPr>
          <a:xfrm>
            <a:off x="4648200" y="2222500"/>
            <a:ext cx="4038600" cy="3903663"/>
          </a:xfrm>
        </p:spPr>
        <p:txBody>
          <a:bodyPr>
            <a:normAutofit fontScale="85000" lnSpcReduction="10000"/>
          </a:bodyPr>
          <a:lstStyle/>
          <a:p>
            <a:pPr marL="457200" indent="-457200">
              <a:buFontTx/>
              <a:buAutoNum type="arabicPeriod" startAt="7"/>
            </a:pPr>
            <a:r>
              <a:rPr lang="en-US" dirty="0" err="1">
                <a:latin typeface="Arial Unicode MS" charset="0"/>
                <a:cs typeface="Arial" charset="0"/>
              </a:rPr>
              <a:t>Vul</a:t>
            </a:r>
            <a:r>
              <a:rPr lang="en-US" dirty="0">
                <a:latin typeface="Arial Unicode MS" charset="0"/>
                <a:cs typeface="Arial" charset="0"/>
              </a:rPr>
              <a:t> </a:t>
            </a:r>
            <a:r>
              <a:rPr lang="en-US" dirty="0" err="1">
                <a:latin typeface="Arial Unicode MS" charset="0"/>
                <a:cs typeface="Arial" charset="0"/>
              </a:rPr>
              <a:t>opmerkingen</a:t>
            </a:r>
            <a:r>
              <a:rPr lang="en-US" dirty="0">
                <a:latin typeface="Arial Unicode MS" charset="0"/>
                <a:cs typeface="Arial" charset="0"/>
              </a:rPr>
              <a:t> </a:t>
            </a:r>
            <a:r>
              <a:rPr lang="en-US" dirty="0" err="1">
                <a:latin typeface="Arial Unicode MS" charset="0"/>
                <a:cs typeface="Arial" charset="0"/>
              </a:rPr>
              <a:t>aan</a:t>
            </a:r>
            <a:endParaRPr lang="en-US" dirty="0">
              <a:latin typeface="Arial Unicode MS" charset="0"/>
              <a:cs typeface="Arial" charset="0"/>
            </a:endParaRPr>
          </a:p>
          <a:p>
            <a:pPr marL="457200" indent="-457200">
              <a:buFontTx/>
              <a:buAutoNum type="arabicPeriod" startAt="7"/>
            </a:pPr>
            <a:r>
              <a:rPr lang="en-US" dirty="0">
                <a:latin typeface="Arial Unicode MS" charset="0"/>
                <a:cs typeface="Arial" charset="0"/>
              </a:rPr>
              <a:t>Leg </a:t>
            </a:r>
            <a:r>
              <a:rPr lang="en-US" dirty="0" err="1">
                <a:latin typeface="Arial Unicode MS" charset="0"/>
                <a:cs typeface="Arial" charset="0"/>
              </a:rPr>
              <a:t>kernwoorden</a:t>
            </a:r>
            <a:r>
              <a:rPr lang="en-US" dirty="0">
                <a:latin typeface="Arial Unicode MS" charset="0"/>
                <a:cs typeface="Arial" charset="0"/>
              </a:rPr>
              <a:t> </a:t>
            </a:r>
            <a:r>
              <a:rPr lang="en-US" dirty="0" err="1">
                <a:latin typeface="Arial Unicode MS" charset="0"/>
                <a:cs typeface="Arial" charset="0"/>
              </a:rPr>
              <a:t>uit</a:t>
            </a:r>
            <a:endParaRPr lang="en-US" dirty="0">
              <a:latin typeface="Arial Unicode MS" charset="0"/>
              <a:cs typeface="Arial" charset="0"/>
            </a:endParaRPr>
          </a:p>
          <a:p>
            <a:pPr marL="457200" indent="-457200">
              <a:buFontTx/>
              <a:buAutoNum type="arabicPeriod" startAt="7"/>
            </a:pPr>
            <a:r>
              <a:rPr lang="en-US" dirty="0" err="1">
                <a:latin typeface="Arial Unicode MS" charset="0"/>
                <a:cs typeface="Arial" charset="0"/>
              </a:rPr>
              <a:t>Geef</a:t>
            </a:r>
            <a:r>
              <a:rPr lang="en-US" dirty="0">
                <a:latin typeface="Arial Unicode MS" charset="0"/>
                <a:cs typeface="Arial" charset="0"/>
              </a:rPr>
              <a:t> </a:t>
            </a:r>
            <a:r>
              <a:rPr lang="en-US" dirty="0" err="1">
                <a:latin typeface="Arial Unicode MS" charset="0"/>
                <a:cs typeface="Arial" charset="0"/>
              </a:rPr>
              <a:t>samenvatting</a:t>
            </a:r>
            <a:endParaRPr lang="en-US" dirty="0">
              <a:latin typeface="Arial Unicode MS" charset="0"/>
              <a:cs typeface="Arial" charset="0"/>
            </a:endParaRPr>
          </a:p>
          <a:p>
            <a:pPr marL="457200" indent="-457200">
              <a:buFontTx/>
              <a:buAutoNum type="arabicPeriod" startAt="7"/>
            </a:pPr>
            <a:r>
              <a:rPr lang="en-US" dirty="0" err="1">
                <a:latin typeface="Arial Unicode MS" charset="0"/>
                <a:cs typeface="Arial" charset="0"/>
              </a:rPr>
              <a:t>Stel</a:t>
            </a:r>
            <a:r>
              <a:rPr lang="en-US" dirty="0">
                <a:latin typeface="Arial Unicode MS" charset="0"/>
                <a:cs typeface="Arial" charset="0"/>
              </a:rPr>
              <a:t> </a:t>
            </a:r>
            <a:r>
              <a:rPr lang="en-US" dirty="0" err="1">
                <a:latin typeface="Arial Unicode MS" charset="0"/>
                <a:cs typeface="Arial" charset="0"/>
              </a:rPr>
              <a:t>verschillende</a:t>
            </a:r>
            <a:r>
              <a:rPr lang="en-US" dirty="0">
                <a:latin typeface="Arial Unicode MS" charset="0"/>
                <a:cs typeface="Arial" charset="0"/>
              </a:rPr>
              <a:t> </a:t>
            </a:r>
            <a:r>
              <a:rPr lang="en-US" dirty="0" err="1">
                <a:latin typeface="Arial Unicode MS" charset="0"/>
                <a:cs typeface="Arial" charset="0"/>
              </a:rPr>
              <a:t>soorten</a:t>
            </a:r>
            <a:r>
              <a:rPr lang="en-US" dirty="0">
                <a:latin typeface="Arial Unicode MS" charset="0"/>
                <a:cs typeface="Arial" charset="0"/>
              </a:rPr>
              <a:t> </a:t>
            </a:r>
            <a:r>
              <a:rPr lang="en-US" dirty="0" err="1">
                <a:latin typeface="Arial Unicode MS" charset="0"/>
                <a:cs typeface="Arial" charset="0"/>
              </a:rPr>
              <a:t>vragen</a:t>
            </a:r>
            <a:endParaRPr lang="en-US" dirty="0">
              <a:latin typeface="Arial Unicode MS" charset="0"/>
              <a:cs typeface="Arial" charset="0"/>
            </a:endParaRPr>
          </a:p>
          <a:p>
            <a:pPr marL="457200" indent="-457200">
              <a:buFontTx/>
              <a:buAutoNum type="arabicPeriod" startAt="7"/>
            </a:pPr>
            <a:r>
              <a:rPr lang="en-US" dirty="0">
                <a:latin typeface="Arial Unicode MS" charset="0"/>
                <a:cs typeface="Arial" charset="0"/>
              </a:rPr>
              <a:t>Leg </a:t>
            </a:r>
            <a:r>
              <a:rPr lang="en-US" dirty="0" err="1">
                <a:latin typeface="Arial Unicode MS" charset="0"/>
                <a:cs typeface="Arial" charset="0"/>
              </a:rPr>
              <a:t>relatie</a:t>
            </a:r>
            <a:r>
              <a:rPr lang="en-US" dirty="0">
                <a:latin typeface="Arial Unicode MS" charset="0"/>
                <a:cs typeface="Arial" charset="0"/>
              </a:rPr>
              <a:t> met </a:t>
            </a:r>
            <a:r>
              <a:rPr lang="en-US" dirty="0" err="1">
                <a:latin typeface="Arial Unicode MS" charset="0"/>
                <a:cs typeface="Arial" charset="0"/>
              </a:rPr>
              <a:t>voorkennis</a:t>
            </a:r>
            <a:endParaRPr lang="en-US" dirty="0">
              <a:latin typeface="Arial Unicode MS" charset="0"/>
              <a:cs typeface="Arial" charset="0"/>
            </a:endParaRPr>
          </a:p>
          <a:p>
            <a:pPr marL="457200" indent="-457200">
              <a:buFontTx/>
              <a:buAutoNum type="arabicPeriod" startAt="7"/>
            </a:pPr>
            <a:r>
              <a:rPr lang="en-US" dirty="0" err="1">
                <a:latin typeface="Arial Unicode MS" charset="0"/>
                <a:cs typeface="Arial" charset="0"/>
              </a:rPr>
              <a:t>Bespreek</a:t>
            </a:r>
            <a:r>
              <a:rPr lang="en-US" dirty="0">
                <a:latin typeface="Arial Unicode MS" charset="0"/>
                <a:cs typeface="Arial" charset="0"/>
              </a:rPr>
              <a:t> </a:t>
            </a:r>
            <a:r>
              <a:rPr lang="en-US" dirty="0" err="1">
                <a:latin typeface="Arial Unicode MS" charset="0"/>
                <a:cs typeface="Arial" charset="0"/>
              </a:rPr>
              <a:t>probleem</a:t>
            </a:r>
            <a:r>
              <a:rPr lang="en-US" dirty="0">
                <a:latin typeface="Arial Unicode MS" charset="0"/>
                <a:cs typeface="Arial" charset="0"/>
              </a:rPr>
              <a:t> en </a:t>
            </a:r>
            <a:r>
              <a:rPr lang="en-US" dirty="0" err="1">
                <a:latin typeface="Arial Unicode MS" charset="0"/>
                <a:cs typeface="Arial" charset="0"/>
              </a:rPr>
              <a:t>oplossing</a:t>
            </a:r>
            <a:endParaRPr lang="nl-NL" dirty="0">
              <a:latin typeface="Arial Unicode MS" charset="0"/>
              <a:cs typeface="Arial" charset="0"/>
            </a:endParaRPr>
          </a:p>
          <a:p>
            <a:endParaRPr lang="nl-NL"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309858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fontScale="90000"/>
          </a:bodyPr>
          <a:lstStyle/>
          <a:p>
            <a:r>
              <a:rPr lang="nl-NL" sz="4800" dirty="0"/>
              <a:t>Activiteiten met lezen op de BSO </a:t>
            </a:r>
          </a:p>
        </p:txBody>
      </p:sp>
      <p:sp>
        <p:nvSpPr>
          <p:cNvPr id="13" name="Tijdelijke aanduiding voor inhoud 12"/>
          <p:cNvSpPr>
            <a:spLocks noGrp="1"/>
          </p:cNvSpPr>
          <p:nvPr>
            <p:ph idx="1"/>
          </p:nvPr>
        </p:nvSpPr>
        <p:spPr>
          <a:xfrm>
            <a:off x="457200" y="2613450"/>
            <a:ext cx="8229600" cy="3709219"/>
          </a:xfrm>
        </p:spPr>
        <p:txBody>
          <a:bodyPr anchor="t">
            <a:normAutofit/>
          </a:bodyPr>
          <a:lstStyle/>
          <a:p>
            <a:r>
              <a:rPr lang="nl-NL" sz="2800" dirty="0"/>
              <a:t>Hoe kun je zelf een activiteit verzinnen? </a:t>
            </a:r>
          </a:p>
          <a:p>
            <a:endParaRPr lang="nl-NL" sz="2800" dirty="0"/>
          </a:p>
          <a:p>
            <a:pPr>
              <a:buFont typeface="Wingdings" charset="0"/>
              <a:buChar char="à"/>
            </a:pPr>
            <a:r>
              <a:rPr lang="nl-NL" sz="2800" dirty="0">
                <a:sym typeface="Wingdings"/>
              </a:rPr>
              <a:t> Grasduin in tweetallen door de stapel boeken.</a:t>
            </a:r>
          </a:p>
          <a:p>
            <a:pPr>
              <a:buFont typeface="Wingdings" charset="0"/>
              <a:buChar char="à"/>
            </a:pPr>
            <a:r>
              <a:rPr lang="nl-NL" sz="2800" dirty="0">
                <a:sym typeface="Wingdings"/>
              </a:rPr>
              <a:t> Welke boeken spreken je aan?  </a:t>
            </a:r>
          </a:p>
          <a:p>
            <a:pPr>
              <a:buFont typeface="Wingdings" charset="0"/>
              <a:buChar char="à"/>
            </a:pPr>
            <a:r>
              <a:rPr lang="nl-NL" sz="2800" dirty="0">
                <a:sym typeface="Wingdings"/>
              </a:rPr>
              <a:t> Neem er enkele mee en brainstorm (met een groepje) over mogelijke activiteiten.</a:t>
            </a:r>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402279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0" y="1067287"/>
            <a:ext cx="9144000" cy="3593654"/>
          </a:xfrm>
          <a:prstGeom prst="rect">
            <a:avLst/>
          </a:prstGeom>
          <a:solidFill>
            <a:srgbClr val="D1282A">
              <a:alpha val="10000"/>
            </a:srgbClr>
          </a:solidFill>
          <a:ln w="0" cap="flat" cmpd="sng" algn="ctr">
            <a:solidFill>
              <a:schemeClr val="accent2">
                <a:shade val="95000"/>
                <a:satMod val="105000"/>
                <a:alpha val="0"/>
              </a:schemeClr>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dirty="0">
              <a:solidFill>
                <a:srgbClr val="D1282A"/>
              </a:solidFill>
            </a:endParaRPr>
          </a:p>
        </p:txBody>
      </p:sp>
      <p:sp>
        <p:nvSpPr>
          <p:cNvPr id="2" name="Titel 1"/>
          <p:cNvSpPr>
            <a:spLocks noGrp="1"/>
          </p:cNvSpPr>
          <p:nvPr>
            <p:ph type="title"/>
          </p:nvPr>
        </p:nvSpPr>
        <p:spPr>
          <a:xfrm>
            <a:off x="689089" y="4773580"/>
            <a:ext cx="7782703" cy="1004920"/>
          </a:xfrm>
        </p:spPr>
        <p:txBody>
          <a:bodyPr anchor="t">
            <a:normAutofit/>
          </a:bodyPr>
          <a:lstStyle/>
          <a:p>
            <a:pPr algn="ctr"/>
            <a:r>
              <a:rPr lang="nl-NL" sz="4000"/>
              <a:t>Presentatie brainstorm </a:t>
            </a:r>
            <a:r>
              <a:rPr lang="nl-NL" sz="4000" dirty="0"/>
              <a:t>ideeën </a:t>
            </a:r>
          </a:p>
        </p:txBody>
      </p:sp>
      <p:sp>
        <p:nvSpPr>
          <p:cNvPr id="4" name="Tijdelijke aanduiding voor tekst 3"/>
          <p:cNvSpPr>
            <a:spLocks noGrp="1"/>
          </p:cNvSpPr>
          <p:nvPr>
            <p:ph type="body" sz="half" idx="2"/>
          </p:nvPr>
        </p:nvSpPr>
        <p:spPr>
          <a:xfrm>
            <a:off x="689089" y="5340318"/>
            <a:ext cx="7782703" cy="1233972"/>
          </a:xfrm>
        </p:spPr>
        <p:txBody>
          <a:bodyPr anchor="t">
            <a:noAutofit/>
          </a:bodyPr>
          <a:lstStyle/>
          <a:p>
            <a:pPr algn="ctr"/>
            <a:endParaRPr lang="nl-NL" sz="1800" dirty="0"/>
          </a:p>
          <a:p>
            <a:pPr algn="ctr"/>
            <a:endParaRPr lang="nl-NL" sz="1800" dirty="0"/>
          </a:p>
        </p:txBody>
      </p:sp>
      <p:pic>
        <p:nvPicPr>
          <p:cNvPr id="5" name="Afbeelding 4"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6" name="Afbeelding 5"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8" name="Tijdelijke aanduiding voor inhoud 3" descr="tel_mee_met_taal.jpg"/>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1792288" y="1323975"/>
            <a:ext cx="5486400" cy="3094038"/>
          </a:xfrm>
        </p:spPr>
      </p:pic>
    </p:spTree>
    <p:extLst>
      <p:ext uri="{BB962C8B-B14F-4D97-AF65-F5344CB8AC3E}">
        <p14:creationId xmlns:p14="http://schemas.microsoft.com/office/powerpoint/2010/main" val="112847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Hoe blijf je op de hoogte? </a:t>
            </a:r>
          </a:p>
        </p:txBody>
      </p:sp>
      <p:sp>
        <p:nvSpPr>
          <p:cNvPr id="13" name="Tijdelijke aanduiding voor inhoud 12"/>
          <p:cNvSpPr>
            <a:spLocks noGrp="1"/>
          </p:cNvSpPr>
          <p:nvPr>
            <p:ph idx="1"/>
          </p:nvPr>
        </p:nvSpPr>
        <p:spPr>
          <a:xfrm>
            <a:off x="457200" y="2613450"/>
            <a:ext cx="8229600" cy="3709219"/>
          </a:xfrm>
        </p:spPr>
        <p:txBody>
          <a:bodyPr anchor="t">
            <a:normAutofit/>
          </a:bodyPr>
          <a:lstStyle/>
          <a:p>
            <a:r>
              <a:rPr lang="nl-NL" sz="2800" dirty="0"/>
              <a:t>Lees zelf af en toe een jeugdboek.</a:t>
            </a:r>
          </a:p>
          <a:p>
            <a:r>
              <a:rPr lang="nl-NL" sz="2800" dirty="0"/>
              <a:t>Ga eens naar de Bibliotheek of Boekhandel. </a:t>
            </a:r>
          </a:p>
          <a:p>
            <a:r>
              <a:rPr lang="nl-NL" sz="2800" dirty="0"/>
              <a:t>Abonneer je op ‘Lezen’ van Stichting Lezen.</a:t>
            </a:r>
          </a:p>
          <a:p>
            <a:r>
              <a:rPr lang="nl-NL" sz="2800" dirty="0"/>
              <a:t>Abonneer je op de nieuwsbrief van de Bibliotheek en Boekhandel  bij jou in de buurt.</a:t>
            </a:r>
          </a:p>
          <a:p>
            <a:r>
              <a:rPr lang="nl-NL" sz="2800" dirty="0"/>
              <a:t>Andere tips? </a:t>
            </a:r>
          </a:p>
          <a:p>
            <a:pPr algn="ctr">
              <a:buNone/>
            </a:pPr>
            <a:endParaRPr lang="nl-NL" sz="2800" dirty="0"/>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42033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Hoe blijf je op de hoogte? </a:t>
            </a:r>
          </a:p>
        </p:txBody>
      </p:sp>
      <p:sp>
        <p:nvSpPr>
          <p:cNvPr id="13" name="Tijdelijke aanduiding voor inhoud 12"/>
          <p:cNvSpPr>
            <a:spLocks noGrp="1"/>
          </p:cNvSpPr>
          <p:nvPr>
            <p:ph idx="1"/>
          </p:nvPr>
        </p:nvSpPr>
        <p:spPr>
          <a:xfrm>
            <a:off x="457200" y="2613450"/>
            <a:ext cx="8229600" cy="3709219"/>
          </a:xfrm>
        </p:spPr>
        <p:txBody>
          <a:bodyPr anchor="t">
            <a:normAutofit fontScale="92500" lnSpcReduction="10000"/>
          </a:bodyPr>
          <a:lstStyle/>
          <a:p>
            <a:r>
              <a:rPr lang="nl-NL" dirty="0"/>
              <a:t>Internet: </a:t>
            </a:r>
          </a:p>
          <a:p>
            <a:pPr lvl="1"/>
            <a:r>
              <a:rPr lang="nl-NL" dirty="0">
                <a:hlinkClick r:id=""/>
              </a:rPr>
              <a:t>www.lezen.nl </a:t>
            </a:r>
          </a:p>
          <a:p>
            <a:pPr lvl="1"/>
            <a:r>
              <a:rPr lang="nl-NL" dirty="0">
                <a:hlinkClick r:id=""/>
              </a:rPr>
              <a:t>www.leesplan.nl </a:t>
            </a:r>
          </a:p>
          <a:p>
            <a:pPr lvl="1"/>
            <a:r>
              <a:rPr lang="nl-NL" dirty="0">
                <a:hlinkClick r:id=""/>
              </a:rPr>
              <a:t>www.leesplein.nl</a:t>
            </a:r>
            <a:r>
              <a:rPr lang="nl-NL" dirty="0"/>
              <a:t> </a:t>
            </a:r>
          </a:p>
          <a:p>
            <a:pPr lvl="1"/>
            <a:r>
              <a:rPr lang="nl-NL" dirty="0">
                <a:hlinkClick r:id="rId2"/>
              </a:rPr>
              <a:t>www.boekenzoeker.org</a:t>
            </a:r>
            <a:r>
              <a:rPr lang="nl-NL" dirty="0"/>
              <a:t> </a:t>
            </a:r>
          </a:p>
          <a:p>
            <a:pPr lvl="1"/>
            <a:r>
              <a:rPr lang="nl-NL" dirty="0">
                <a:hlinkClick r:id="rId3"/>
              </a:rPr>
              <a:t>www.kinderboekenweek.nl</a:t>
            </a:r>
            <a:r>
              <a:rPr lang="nl-NL" dirty="0"/>
              <a:t> </a:t>
            </a:r>
          </a:p>
          <a:p>
            <a:pPr lvl="1"/>
            <a:r>
              <a:rPr lang="nl-NL" dirty="0">
                <a:hlinkClick r:id="rId4"/>
              </a:rPr>
              <a:t>www.nationalevoorleesdagen.nl</a:t>
            </a:r>
            <a:r>
              <a:rPr lang="nl-NL" dirty="0"/>
              <a:t> </a:t>
            </a:r>
          </a:p>
          <a:p>
            <a:pPr lvl="1"/>
            <a:r>
              <a:rPr lang="nl-NL" dirty="0">
                <a:hlinkClick r:id="rId5"/>
              </a:rPr>
              <a:t>www.kinderjury.nl</a:t>
            </a:r>
            <a:r>
              <a:rPr lang="nl-NL" dirty="0"/>
              <a:t> </a:t>
            </a:r>
          </a:p>
          <a:p>
            <a:pPr lvl="1"/>
            <a:endParaRPr lang="nl-NL" dirty="0"/>
          </a:p>
        </p:txBody>
      </p:sp>
      <p:pic>
        <p:nvPicPr>
          <p:cNvPr id="6" name="Afbeelding 5" descr="Logo_SL_RGB_72dpi.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80297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236537" y="859115"/>
            <a:ext cx="8229600" cy="1143000"/>
          </a:xfrm>
        </p:spPr>
        <p:txBody>
          <a:bodyPr anchor="t">
            <a:normAutofit/>
          </a:bodyPr>
          <a:lstStyle/>
          <a:p>
            <a:r>
              <a:rPr lang="nl-NL" sz="4800" dirty="0"/>
              <a:t>Programma </a:t>
            </a:r>
          </a:p>
        </p:txBody>
      </p:sp>
      <p:sp>
        <p:nvSpPr>
          <p:cNvPr id="13" name="Tijdelijke aanduiding voor inhoud 12"/>
          <p:cNvSpPr>
            <a:spLocks noGrp="1"/>
          </p:cNvSpPr>
          <p:nvPr>
            <p:ph idx="1"/>
          </p:nvPr>
        </p:nvSpPr>
        <p:spPr>
          <a:xfrm>
            <a:off x="457200" y="2002115"/>
            <a:ext cx="8229600" cy="4332010"/>
          </a:xfrm>
        </p:spPr>
        <p:txBody>
          <a:bodyPr anchor="t">
            <a:normAutofit/>
          </a:bodyPr>
          <a:lstStyle/>
          <a:p>
            <a:r>
              <a:rPr lang="nl-NL" sz="2400" dirty="0"/>
              <a:t>Terugblik dagdeel 1: </a:t>
            </a:r>
          </a:p>
          <a:p>
            <a:pPr lvl="1"/>
            <a:r>
              <a:rPr lang="nl-NL" sz="2400" dirty="0"/>
              <a:t>Leesomgeving en collectie </a:t>
            </a:r>
          </a:p>
          <a:p>
            <a:pPr lvl="1"/>
            <a:r>
              <a:rPr lang="nl-NL" sz="2400" dirty="0"/>
              <a:t>Voorlezen oefenen </a:t>
            </a:r>
          </a:p>
          <a:p>
            <a:pPr lvl="1"/>
            <a:r>
              <a:rPr lang="nl-NL" sz="2400" dirty="0"/>
              <a:t>Activiteiten met boeken</a:t>
            </a:r>
          </a:p>
          <a:p>
            <a:r>
              <a:rPr lang="nl-NL" sz="2400" dirty="0"/>
              <a:t>Dagdeel 2:</a:t>
            </a:r>
          </a:p>
          <a:p>
            <a:pPr lvl="1"/>
            <a:r>
              <a:rPr lang="nl-NL" sz="2400" dirty="0"/>
              <a:t>Bespreken huiswerk </a:t>
            </a:r>
          </a:p>
          <a:p>
            <a:pPr lvl="1"/>
            <a:r>
              <a:rPr lang="nl-NL" sz="2400" dirty="0"/>
              <a:t>Belang van (voor)lezen</a:t>
            </a:r>
          </a:p>
          <a:p>
            <a:pPr lvl="1"/>
            <a:r>
              <a:rPr lang="nl-NL" sz="2400" dirty="0"/>
              <a:t>Interactief voorlezen </a:t>
            </a:r>
          </a:p>
          <a:p>
            <a:pPr lvl="1"/>
            <a:r>
              <a:rPr lang="nl-NL" sz="2400" dirty="0"/>
              <a:t>Hoe blijf je op de hoogte?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229483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Tot slot </a:t>
            </a:r>
          </a:p>
        </p:txBody>
      </p:sp>
      <p:pic>
        <p:nvPicPr>
          <p:cNvPr id="2" name="Tijdelijke aanduiding voor inhoud 1" descr="CQD5xPUUkAAWDfw.jpg-large_1024.jpg"/>
          <p:cNvPicPr>
            <a:picLocks noGrp="1" noChangeAspect="1"/>
          </p:cNvPicPr>
          <p:nvPr>
            <p:ph idx="1"/>
          </p:nvPr>
        </p:nvPicPr>
        <p:blipFill>
          <a:blip r:embed="rId3" cstate="email">
            <a:extLst>
              <a:ext uri="{28A0092B-C50C-407E-A947-70E740481C1C}">
                <a14:useLocalDpi xmlns:a14="http://schemas.microsoft.com/office/drawing/2010/main"/>
              </a:ext>
            </a:extLst>
          </a:blip>
          <a:srcRect l="-66966" r="-66966"/>
          <a:stretch>
            <a:fillRect/>
          </a:stretch>
        </p:blipFill>
        <p:spPr>
          <a:xfrm>
            <a:off x="457200" y="1898650"/>
            <a:ext cx="8229600" cy="4340225"/>
          </a:xfrm>
        </p:spPr>
      </p:pic>
      <p:pic>
        <p:nvPicPr>
          <p:cNvPr id="6" name="Afbeelding 5" descr="Logo_SL_RGB_72dp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51867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Huiswerk: de leesomgeving </a:t>
            </a:r>
          </a:p>
        </p:txBody>
      </p:sp>
      <p:pic>
        <p:nvPicPr>
          <p:cNvPr id="6" name="Afbeelding 5" descr="Logo_SL_RGB_72dp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Tijdelijke aanduiding voor inhoud 3" descr="db42e97c-541d-4c6f-99df-ebdd47ede48a_header groep 6-def.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57200" y="2613025"/>
            <a:ext cx="8229600" cy="3709988"/>
          </a:xfrm>
        </p:spPr>
      </p:pic>
    </p:spTree>
    <p:extLst>
      <p:ext uri="{BB962C8B-B14F-4D97-AF65-F5344CB8AC3E}">
        <p14:creationId xmlns:p14="http://schemas.microsoft.com/office/powerpoint/2010/main" val="75178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De leesomgeving </a:t>
            </a:r>
          </a:p>
        </p:txBody>
      </p:sp>
      <p:sp>
        <p:nvSpPr>
          <p:cNvPr id="13" name="Tijdelijke aanduiding voor inhoud 12"/>
          <p:cNvSpPr>
            <a:spLocks noGrp="1"/>
          </p:cNvSpPr>
          <p:nvPr>
            <p:ph idx="1"/>
          </p:nvPr>
        </p:nvSpPr>
        <p:spPr>
          <a:xfrm>
            <a:off x="457200" y="2613450"/>
            <a:ext cx="8229600" cy="3709219"/>
          </a:xfrm>
        </p:spPr>
        <p:txBody>
          <a:bodyPr anchor="t">
            <a:normAutofit/>
          </a:bodyPr>
          <a:lstStyle/>
          <a:p>
            <a:r>
              <a:rPr lang="nl-NL" sz="2800" dirty="0"/>
              <a:t>Aanbod</a:t>
            </a:r>
          </a:p>
          <a:p>
            <a:endParaRPr lang="nl-NL" sz="2800" dirty="0"/>
          </a:p>
          <a:p>
            <a:r>
              <a:rPr lang="nl-NL" sz="2800" dirty="0"/>
              <a:t>Beschikbaarheid</a:t>
            </a:r>
          </a:p>
          <a:p>
            <a:endParaRPr lang="nl-NL" sz="2800" dirty="0"/>
          </a:p>
          <a:p>
            <a:r>
              <a:rPr lang="nl-NL" sz="2800" dirty="0"/>
              <a:t>Toegankelijkheid</a:t>
            </a:r>
          </a:p>
          <a:p>
            <a:endParaRPr lang="nl-NL" sz="2800" dirty="0"/>
          </a:p>
          <a:p>
            <a:r>
              <a:rPr lang="nl-NL" sz="2800" dirty="0"/>
              <a:t>Presentatie</a:t>
            </a:r>
          </a:p>
          <a:p>
            <a:pPr algn="ctr">
              <a:buNone/>
            </a:pPr>
            <a:endParaRPr lang="nl-NL" sz="28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78993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1287888"/>
            <a:ext cx="8229600" cy="1143000"/>
          </a:xfrm>
        </p:spPr>
        <p:txBody>
          <a:bodyPr anchor="t">
            <a:normAutofit/>
          </a:bodyPr>
          <a:lstStyle/>
          <a:p>
            <a:r>
              <a:rPr lang="nl-NL" sz="4800" dirty="0"/>
              <a:t>Huiswerk: activiteiten </a:t>
            </a:r>
          </a:p>
        </p:txBody>
      </p:sp>
      <p:sp>
        <p:nvSpPr>
          <p:cNvPr id="13" name="Tijdelijke aanduiding voor inhoud 12"/>
          <p:cNvSpPr>
            <a:spLocks noGrp="1"/>
          </p:cNvSpPr>
          <p:nvPr>
            <p:ph idx="1"/>
          </p:nvPr>
        </p:nvSpPr>
        <p:spPr>
          <a:xfrm>
            <a:off x="457200" y="2613450"/>
            <a:ext cx="8229600" cy="3709219"/>
          </a:xfrm>
        </p:spPr>
        <p:txBody>
          <a:bodyPr anchor="t">
            <a:normAutofit lnSpcReduction="10000"/>
          </a:bodyPr>
          <a:lstStyle/>
          <a:p>
            <a:r>
              <a:rPr lang="nl-NL" sz="2800" dirty="0"/>
              <a:t>Welke activiteiten heb je uitgevoerd? </a:t>
            </a:r>
          </a:p>
          <a:p>
            <a:endParaRPr lang="nl-NL" sz="2800" dirty="0"/>
          </a:p>
          <a:p>
            <a:r>
              <a:rPr lang="nl-NL" sz="2800" dirty="0"/>
              <a:t>Hoe ging dat? </a:t>
            </a:r>
          </a:p>
          <a:p>
            <a:pPr lvl="1"/>
            <a:r>
              <a:rPr lang="nl-NL" sz="2400" dirty="0"/>
              <a:t>Wat viel je op?</a:t>
            </a:r>
          </a:p>
          <a:p>
            <a:pPr lvl="1"/>
            <a:r>
              <a:rPr lang="nl-NL" sz="2400" dirty="0"/>
              <a:t>Hoe reageerden de kinderen?</a:t>
            </a:r>
          </a:p>
          <a:p>
            <a:pPr lvl="1"/>
            <a:r>
              <a:rPr lang="nl-NL" sz="2400" dirty="0"/>
              <a:t>Wat ga je als vervolg doen? </a:t>
            </a:r>
          </a:p>
          <a:p>
            <a:pPr lvl="1"/>
            <a:r>
              <a:rPr lang="nl-NL" sz="2400" dirty="0"/>
              <a:t>Welke activiteit raad je aan?</a:t>
            </a:r>
          </a:p>
          <a:p>
            <a:pPr lvl="1"/>
            <a:r>
              <a:rPr lang="nl-NL" sz="2400" dirty="0"/>
              <a:t>Tips voor anderen? </a:t>
            </a:r>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49992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Belang van (voor)lezen</a:t>
            </a:r>
          </a:p>
        </p:txBody>
      </p:sp>
      <p:sp>
        <p:nvSpPr>
          <p:cNvPr id="13" name="Tijdelijke aanduiding voor inhoud 12"/>
          <p:cNvSpPr>
            <a:spLocks noGrp="1"/>
          </p:cNvSpPr>
          <p:nvPr>
            <p:ph idx="1"/>
          </p:nvPr>
        </p:nvSpPr>
        <p:spPr>
          <a:xfrm>
            <a:off x="457200" y="1899075"/>
            <a:ext cx="8229600" cy="4339800"/>
          </a:xfrm>
        </p:spPr>
        <p:txBody>
          <a:bodyPr anchor="t">
            <a:normAutofit/>
          </a:bodyPr>
          <a:lstStyle/>
          <a:p>
            <a:r>
              <a:rPr lang="nl-NL" sz="2400" dirty="0"/>
              <a:t>Wat doen jullie al aan (voor)lezen? </a:t>
            </a:r>
          </a:p>
          <a:p>
            <a:r>
              <a:rPr lang="nl-NL" sz="2400" dirty="0"/>
              <a:t>Waar zijn jullie tevreden over? </a:t>
            </a:r>
          </a:p>
          <a:p>
            <a:endParaRPr lang="nl-NL" sz="2400" dirty="0"/>
          </a:p>
          <a:p>
            <a:endParaRPr lang="nl-NL" sz="2400" dirty="0"/>
          </a:p>
        </p:txBody>
      </p:sp>
      <p:pic>
        <p:nvPicPr>
          <p:cNvPr id="6" name="Afbeelding 5" descr="Logo_SL_RGB_72dp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pic>
        <p:nvPicPr>
          <p:cNvPr id="7" name="Afbeelding 6"/>
          <p:cNvPicPr>
            <a:picLocks noChangeAspect="1"/>
          </p:cNvPicPr>
          <p:nvPr/>
        </p:nvPicPr>
        <p:blipFill>
          <a:blip r:embed="rId5"/>
          <a:stretch>
            <a:fillRect/>
          </a:stretch>
        </p:blipFill>
        <p:spPr>
          <a:xfrm>
            <a:off x="2508250" y="3113506"/>
            <a:ext cx="4104640" cy="3313642"/>
          </a:xfrm>
          <a:prstGeom prst="rect">
            <a:avLst/>
          </a:prstGeom>
        </p:spPr>
      </p:pic>
    </p:spTree>
    <p:extLst>
      <p:ext uri="{BB962C8B-B14F-4D97-AF65-F5344CB8AC3E}">
        <p14:creationId xmlns:p14="http://schemas.microsoft.com/office/powerpoint/2010/main" val="244324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57200" y="811490"/>
            <a:ext cx="8229600" cy="934760"/>
          </a:xfrm>
        </p:spPr>
        <p:txBody>
          <a:bodyPr anchor="t">
            <a:normAutofit/>
          </a:bodyPr>
          <a:lstStyle/>
          <a:p>
            <a:r>
              <a:rPr lang="nl-NL" sz="4800" dirty="0"/>
              <a:t>Belang van (voor)lezen </a:t>
            </a:r>
          </a:p>
        </p:txBody>
      </p:sp>
      <p:pic>
        <p:nvPicPr>
          <p:cNvPr id="3" name="Tijdelijke aanduiding voor inhoud 2" descr="spiraal-lezen-leesvaardigheid_1024.jpg"/>
          <p:cNvPicPr>
            <a:picLocks noGrp="1" noChangeAspect="1"/>
          </p:cNvPicPr>
          <p:nvPr>
            <p:ph idx="1"/>
          </p:nvPr>
        </p:nvPicPr>
        <p:blipFill>
          <a:blip r:embed="rId3" cstate="email">
            <a:extLst>
              <a:ext uri="{28A0092B-C50C-407E-A947-70E740481C1C}">
                <a14:useLocalDpi xmlns:a14="http://schemas.microsoft.com/office/drawing/2010/main"/>
              </a:ext>
            </a:extLst>
          </a:blip>
          <a:srcRect l="-33974" r="-33974"/>
          <a:stretch>
            <a:fillRect/>
          </a:stretch>
        </p:blipFill>
        <p:spPr>
          <a:xfrm>
            <a:off x="457200" y="1898650"/>
            <a:ext cx="8229600" cy="4340225"/>
          </a:xfrm>
        </p:spPr>
      </p:pic>
      <p:pic>
        <p:nvPicPr>
          <p:cNvPr id="6" name="Afbeelding 5" descr="Logo_SL_RGB_72dp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8235" y="264425"/>
            <a:ext cx="924990" cy="504000"/>
          </a:xfrm>
          <a:prstGeom prst="rect">
            <a:avLst/>
          </a:prstGeom>
        </p:spPr>
      </p:pic>
      <p:pic>
        <p:nvPicPr>
          <p:cNvPr id="11" name="Afbeelding 10" descr="SL header website_kleurvlakke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537" y="325602"/>
            <a:ext cx="1547716" cy="468000"/>
          </a:xfrm>
          <a:prstGeom prst="rect">
            <a:avLst/>
          </a:prstGeom>
        </p:spPr>
      </p:pic>
    </p:spTree>
    <p:extLst>
      <p:ext uri="{BB962C8B-B14F-4D97-AF65-F5344CB8AC3E}">
        <p14:creationId xmlns:p14="http://schemas.microsoft.com/office/powerpoint/2010/main" val="180966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Hé, cowboy! Pssst, lezen? </a:t>
            </a:r>
          </a:p>
        </p:txBody>
      </p:sp>
      <p:sp>
        <p:nvSpPr>
          <p:cNvPr id="3" name="Tijdelijke aanduiding voor inhoud 2"/>
          <p:cNvSpPr>
            <a:spLocks noGrp="1"/>
          </p:cNvSpPr>
          <p:nvPr>
            <p:ph idx="1"/>
          </p:nvPr>
        </p:nvSpPr>
        <p:spPr/>
        <p:txBody>
          <a:bodyPr/>
          <a:lstStyle/>
          <a:p>
            <a:r>
              <a:rPr lang="nl-NL" dirty="0">
                <a:hlinkClick r:id="rId3"/>
              </a:rPr>
              <a:t>https://youtu.be/_0pXyhdj3R4</a:t>
            </a:r>
            <a:r>
              <a:rPr lang="nl-NL" dirty="0"/>
              <a:t> </a:t>
            </a:r>
          </a:p>
        </p:txBody>
      </p:sp>
    </p:spTree>
    <p:extLst>
      <p:ext uri="{BB962C8B-B14F-4D97-AF65-F5344CB8AC3E}">
        <p14:creationId xmlns:p14="http://schemas.microsoft.com/office/powerpoint/2010/main" val="160773083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1472</TotalTime>
  <Words>2471</Words>
  <Application>Microsoft Office PowerPoint</Application>
  <PresentationFormat>Diavoorstelling (4:3)</PresentationFormat>
  <Paragraphs>231</Paragraphs>
  <Slides>30</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 Unicode MS</vt:lpstr>
      <vt:lpstr>ＭＳ Ｐゴシック</vt:lpstr>
      <vt:lpstr>Arial</vt:lpstr>
      <vt:lpstr>Calibri</vt:lpstr>
      <vt:lpstr>Times New Roman</vt:lpstr>
      <vt:lpstr>Wingdings</vt:lpstr>
      <vt:lpstr>Office-thema</vt:lpstr>
      <vt:lpstr>Leesbevordering in de BSO dagdeel 2  </vt:lpstr>
      <vt:lpstr>Voorwoord </vt:lpstr>
      <vt:lpstr>Programma </vt:lpstr>
      <vt:lpstr>Huiswerk: de leesomgeving </vt:lpstr>
      <vt:lpstr>De leesomgeving </vt:lpstr>
      <vt:lpstr>Huiswerk: activiteiten </vt:lpstr>
      <vt:lpstr>Belang van (voor)lezen</vt:lpstr>
      <vt:lpstr>Belang van (voor)lezen </vt:lpstr>
      <vt:lpstr>Hé, cowboy! Pssst, lezen? </vt:lpstr>
      <vt:lpstr>Lezen op de BSO</vt:lpstr>
      <vt:lpstr>Contacten met ouders </vt:lpstr>
      <vt:lpstr>Pauze </vt:lpstr>
      <vt:lpstr>Interactief Voorlezen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Effecten van soorten vragen</vt:lpstr>
      <vt:lpstr>Effecten van soorten vragen</vt:lpstr>
      <vt:lpstr>Interactief voorlezen:  stimuleren van de taalontwikkeling</vt:lpstr>
      <vt:lpstr>Interactieve kernvaardigheden</vt:lpstr>
      <vt:lpstr>Activiteiten met lezen op de BSO </vt:lpstr>
      <vt:lpstr>Presentatie brainstorm ideeën </vt:lpstr>
      <vt:lpstr>Hoe blijf je op de hoogte? </vt:lpstr>
      <vt:lpstr>Hoe blijf je op de hoogte? </vt:lpstr>
      <vt:lpstr>Tot slot </vt:lpstr>
    </vt:vector>
  </TitlesOfParts>
  <Company>Dessgevraagd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Leesbevordering in de BSO dagdeel 2</dc:title>
  <dc:creator>Liselotte Dessauvagie</dc:creator>
  <cp:lastModifiedBy>Agnes van Montfoort</cp:lastModifiedBy>
  <cp:revision>19</cp:revision>
  <cp:lastPrinted>2016-06-28T14:08:24Z</cp:lastPrinted>
  <dcterms:created xsi:type="dcterms:W3CDTF">2016-06-28T10:39:43Z</dcterms:created>
  <dcterms:modified xsi:type="dcterms:W3CDTF">2017-01-16T10:43:30Z</dcterms:modified>
</cp:coreProperties>
</file>